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p:sldMasterIdLst>
    <p:sldMasterId id="2147483659" r:id="rId1"/>
  </p:sldMasterIdLst>
  <p:notesMasterIdLst>
    <p:notesMasterId r:id="rId16"/>
  </p:notesMasterIdLst>
  <p:sldIdLst>
    <p:sldId id="307" r:id="rId2"/>
    <p:sldId id="343" r:id="rId3"/>
    <p:sldId id="353" r:id="rId4"/>
    <p:sldId id="348" r:id="rId5"/>
    <p:sldId id="333" r:id="rId6"/>
    <p:sldId id="354" r:id="rId7"/>
    <p:sldId id="335" r:id="rId8"/>
    <p:sldId id="355" r:id="rId9"/>
    <p:sldId id="351" r:id="rId10"/>
    <p:sldId id="350" r:id="rId11"/>
    <p:sldId id="339" r:id="rId12"/>
    <p:sldId id="346" r:id="rId13"/>
    <p:sldId id="308" r:id="rId14"/>
    <p:sldId id="342" r:id="rId15"/>
  </p:sldIdLst>
  <p:sldSz cx="12801600" cy="9601200" type="A3"/>
  <p:notesSz cx="6805613" cy="9939338"/>
  <p:defaultTextStyle>
    <a:defPPr>
      <a:defRPr lang="ja-JP"/>
    </a:defPPr>
    <a:lvl1pPr marL="0" algn="l" defTabSz="1221692" rtl="0" eaLnBrk="1" latinLnBrk="0" hangingPunct="1">
      <a:defRPr kumimoji="1" sz="2400" kern="1200">
        <a:solidFill>
          <a:schemeClr val="tx1"/>
        </a:solidFill>
        <a:latin typeface="+mn-lt"/>
        <a:ea typeface="+mn-ea"/>
        <a:cs typeface="+mn-cs"/>
      </a:defRPr>
    </a:lvl1pPr>
    <a:lvl2pPr marL="610845" algn="l" defTabSz="1221692" rtl="0" eaLnBrk="1" latinLnBrk="0" hangingPunct="1">
      <a:defRPr kumimoji="1" sz="2400" kern="1200">
        <a:solidFill>
          <a:schemeClr val="tx1"/>
        </a:solidFill>
        <a:latin typeface="+mn-lt"/>
        <a:ea typeface="+mn-ea"/>
        <a:cs typeface="+mn-cs"/>
      </a:defRPr>
    </a:lvl2pPr>
    <a:lvl3pPr marL="1221692" algn="l" defTabSz="1221692" rtl="0" eaLnBrk="1" latinLnBrk="0" hangingPunct="1">
      <a:defRPr kumimoji="1" sz="2400" kern="1200">
        <a:solidFill>
          <a:schemeClr val="tx1"/>
        </a:solidFill>
        <a:latin typeface="+mn-lt"/>
        <a:ea typeface="+mn-ea"/>
        <a:cs typeface="+mn-cs"/>
      </a:defRPr>
    </a:lvl3pPr>
    <a:lvl4pPr marL="1832539" algn="l" defTabSz="1221692" rtl="0" eaLnBrk="1" latinLnBrk="0" hangingPunct="1">
      <a:defRPr kumimoji="1" sz="2400" kern="1200">
        <a:solidFill>
          <a:schemeClr val="tx1"/>
        </a:solidFill>
        <a:latin typeface="+mn-lt"/>
        <a:ea typeface="+mn-ea"/>
        <a:cs typeface="+mn-cs"/>
      </a:defRPr>
    </a:lvl4pPr>
    <a:lvl5pPr marL="2443384" algn="l" defTabSz="1221692" rtl="0" eaLnBrk="1" latinLnBrk="0" hangingPunct="1">
      <a:defRPr kumimoji="1" sz="2400" kern="1200">
        <a:solidFill>
          <a:schemeClr val="tx1"/>
        </a:solidFill>
        <a:latin typeface="+mn-lt"/>
        <a:ea typeface="+mn-ea"/>
        <a:cs typeface="+mn-cs"/>
      </a:defRPr>
    </a:lvl5pPr>
    <a:lvl6pPr marL="3054231" algn="l" defTabSz="1221692" rtl="0" eaLnBrk="1" latinLnBrk="0" hangingPunct="1">
      <a:defRPr kumimoji="1" sz="2400" kern="1200">
        <a:solidFill>
          <a:schemeClr val="tx1"/>
        </a:solidFill>
        <a:latin typeface="+mn-lt"/>
        <a:ea typeface="+mn-ea"/>
        <a:cs typeface="+mn-cs"/>
      </a:defRPr>
    </a:lvl6pPr>
    <a:lvl7pPr marL="3665077" algn="l" defTabSz="1221692" rtl="0" eaLnBrk="1" latinLnBrk="0" hangingPunct="1">
      <a:defRPr kumimoji="1" sz="2400" kern="1200">
        <a:solidFill>
          <a:schemeClr val="tx1"/>
        </a:solidFill>
        <a:latin typeface="+mn-lt"/>
        <a:ea typeface="+mn-ea"/>
        <a:cs typeface="+mn-cs"/>
      </a:defRPr>
    </a:lvl7pPr>
    <a:lvl8pPr marL="4275923" algn="l" defTabSz="1221692" rtl="0" eaLnBrk="1" latinLnBrk="0" hangingPunct="1">
      <a:defRPr kumimoji="1" sz="2400" kern="1200">
        <a:solidFill>
          <a:schemeClr val="tx1"/>
        </a:solidFill>
        <a:latin typeface="+mn-lt"/>
        <a:ea typeface="+mn-ea"/>
        <a:cs typeface="+mn-cs"/>
      </a:defRPr>
    </a:lvl8pPr>
    <a:lvl9pPr marL="4886769" algn="l" defTabSz="1221692"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guide id="3" orient="horz" pos="3024">
          <p15:clr>
            <a:srgbClr val="A4A3A4"/>
          </p15:clr>
        </p15:guide>
        <p15:guide id="4"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5" d="100"/>
          <a:sy n="55" d="100"/>
        </p:scale>
        <p:origin x="-1170" y="84"/>
      </p:cViewPr>
      <p:guideLst>
        <p:guide orient="horz" pos="2160"/>
        <p:guide orient="horz" pos="3024"/>
        <p:guide pos="3120"/>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S420D34A\share\&#29983;&#23460;&#26032;HDD\&#24179;&#37326;&#23554;&#38272;&#23448;&#24109;&#29992;&#12501;&#12457;&#12523;&#12480;\&#12518;&#12491;&#12483;&#12488;&#12522;&#12473;&#12463;\&#25913;&#12467;&#12500;&#12540;20171017_&#12522;&#12473;&#12463;&#35413;&#20385;_NIPH_Steph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74810453206507E-2"/>
          <c:y val="5.3792634151760901E-2"/>
          <c:w val="0.88410597623153397"/>
          <c:h val="0.81309264248416901"/>
        </c:manualLayout>
      </c:layout>
      <c:barChart>
        <c:barDir val="col"/>
        <c:grouping val="clustered"/>
        <c:varyColors val="0"/>
        <c:ser>
          <c:idx val="0"/>
          <c:order val="0"/>
          <c:tx>
            <c:strRef>
              <c:f>Sheet1!$B$2</c:f>
              <c:strCache>
                <c:ptCount val="1"/>
                <c:pt idx="0">
                  <c:v>主流煙のニコチン濃度（µg/㎥）</c:v>
                </c:pt>
              </c:strCache>
            </c:strRef>
          </c:tx>
          <c:invertIfNegative val="0"/>
          <c:dPt>
            <c:idx val="0"/>
            <c:invertIfNegative val="0"/>
            <c:bubble3D val="0"/>
            <c:spPr>
              <a:solidFill>
                <a:schemeClr val="accent6">
                  <a:lumMod val="50000"/>
                </a:schemeClr>
              </a:solidFill>
            </c:spPr>
            <c:extLst xmlns:c16r2="http://schemas.microsoft.com/office/drawing/2015/06/chart">
              <c:ext xmlns:c16="http://schemas.microsoft.com/office/drawing/2014/chart" uri="{C3380CC4-5D6E-409C-BE32-E72D297353CC}">
                <c16:uniqueId val="{00000001-1BB8-487B-9F69-B5EC1E9752D5}"/>
              </c:ext>
            </c:extLst>
          </c:dPt>
          <c:dPt>
            <c:idx val="1"/>
            <c:invertIfNegative val="0"/>
            <c:bubble3D val="0"/>
            <c:spPr>
              <a:solidFill>
                <a:schemeClr val="accent6">
                  <a:lumMod val="50000"/>
                </a:schemeClr>
              </a:solidFill>
            </c:spPr>
            <c:extLst xmlns:c16r2="http://schemas.microsoft.com/office/drawing/2015/06/chart">
              <c:ext xmlns:c16="http://schemas.microsoft.com/office/drawing/2014/chart" uri="{C3380CC4-5D6E-409C-BE32-E72D297353CC}">
                <c16:uniqueId val="{00000003-1BB8-487B-9F69-B5EC1E9752D5}"/>
              </c:ext>
            </c:extLst>
          </c:dPt>
          <c:dPt>
            <c:idx val="2"/>
            <c:invertIfNegative val="0"/>
            <c:bubble3D val="0"/>
            <c:spPr>
              <a:solidFill>
                <a:schemeClr val="accent6">
                  <a:lumMod val="50000"/>
                </a:schemeClr>
              </a:solidFill>
            </c:spPr>
            <c:extLst xmlns:c16r2="http://schemas.microsoft.com/office/drawing/2015/06/chart">
              <c:ext xmlns:c16="http://schemas.microsoft.com/office/drawing/2014/chart" uri="{C3380CC4-5D6E-409C-BE32-E72D297353CC}">
                <c16:uniqueId val="{00000005-1BB8-487B-9F69-B5EC1E9752D5}"/>
              </c:ext>
            </c:extLst>
          </c:dPt>
          <c:dPt>
            <c:idx val="3"/>
            <c:invertIfNegative val="0"/>
            <c:bubble3D val="0"/>
            <c:spPr>
              <a:solidFill>
                <a:schemeClr val="tx1">
                  <a:lumMod val="75000"/>
                  <a:lumOff val="25000"/>
                </a:schemeClr>
              </a:solidFill>
            </c:spPr>
            <c:extLst xmlns:c16r2="http://schemas.microsoft.com/office/drawing/2015/06/chart">
              <c:ext xmlns:c16="http://schemas.microsoft.com/office/drawing/2014/chart" uri="{C3380CC4-5D6E-409C-BE32-E72D297353CC}">
                <c16:uniqueId val="{00000007-1BB8-487B-9F69-B5EC1E9752D5}"/>
              </c:ext>
            </c:extLst>
          </c:dPt>
          <c:dPt>
            <c:idx val="4"/>
            <c:invertIfNegative val="0"/>
            <c:bubble3D val="0"/>
            <c:spPr>
              <a:solidFill>
                <a:schemeClr val="tx1">
                  <a:lumMod val="75000"/>
                  <a:lumOff val="25000"/>
                </a:schemeClr>
              </a:solidFill>
            </c:spPr>
            <c:extLst xmlns:c16r2="http://schemas.microsoft.com/office/drawing/2015/06/chart">
              <c:ext xmlns:c16="http://schemas.microsoft.com/office/drawing/2014/chart" uri="{C3380CC4-5D6E-409C-BE32-E72D297353CC}">
                <c16:uniqueId val="{00000009-1BB8-487B-9F69-B5EC1E9752D5}"/>
              </c:ext>
            </c:extLst>
          </c:dPt>
          <c:cat>
            <c:strRef>
              <c:f>Sheet1!$A$3:$A$7</c:f>
              <c:strCache>
                <c:ptCount val="5"/>
                <c:pt idx="0">
                  <c:v>加熱式たばこA</c:v>
                </c:pt>
                <c:pt idx="1">
                  <c:v>加熱式たばこB</c:v>
                </c:pt>
                <c:pt idx="2">
                  <c:v>加熱式たばこC</c:v>
                </c:pt>
                <c:pt idx="3">
                  <c:v>紙巻きたばこA</c:v>
                </c:pt>
                <c:pt idx="4">
                  <c:v>紙巻きたばこB</c:v>
                </c:pt>
              </c:strCache>
            </c:strRef>
          </c:cat>
          <c:val>
            <c:numRef>
              <c:f>Sheet1!$B$3:$B$7</c:f>
              <c:numCache>
                <c:formatCode>General</c:formatCode>
                <c:ptCount val="5"/>
                <c:pt idx="0">
                  <c:v>1200</c:v>
                </c:pt>
                <c:pt idx="1">
                  <c:v>570</c:v>
                </c:pt>
                <c:pt idx="2">
                  <c:v>170</c:v>
                </c:pt>
                <c:pt idx="3">
                  <c:v>1100</c:v>
                </c:pt>
                <c:pt idx="4">
                  <c:v>2100</c:v>
                </c:pt>
              </c:numCache>
            </c:numRef>
          </c:val>
          <c:extLst xmlns:c16r2="http://schemas.microsoft.com/office/drawing/2015/06/chart">
            <c:ext xmlns:c16="http://schemas.microsoft.com/office/drawing/2014/chart" uri="{C3380CC4-5D6E-409C-BE32-E72D297353CC}">
              <c16:uniqueId val="{0000000A-1BB8-487B-9F69-B5EC1E9752D5}"/>
            </c:ext>
          </c:extLst>
        </c:ser>
        <c:dLbls>
          <c:showLegendKey val="0"/>
          <c:showVal val="0"/>
          <c:showCatName val="0"/>
          <c:showSerName val="0"/>
          <c:showPercent val="0"/>
          <c:showBubbleSize val="0"/>
        </c:dLbls>
        <c:gapWidth val="150"/>
        <c:axId val="57891072"/>
        <c:axId val="57913344"/>
      </c:barChart>
      <c:catAx>
        <c:axId val="57891072"/>
        <c:scaling>
          <c:orientation val="minMax"/>
        </c:scaling>
        <c:delete val="0"/>
        <c:axPos val="b"/>
        <c:numFmt formatCode="General" sourceLinked="0"/>
        <c:majorTickMark val="out"/>
        <c:minorTickMark val="none"/>
        <c:tickLblPos val="nextTo"/>
        <c:txPr>
          <a:bodyPr/>
          <a:lstStyle/>
          <a:p>
            <a:pPr>
              <a:defRPr sz="1200"/>
            </a:pPr>
            <a:endParaRPr lang="ja-JP"/>
          </a:p>
        </c:txPr>
        <c:crossAx val="57913344"/>
        <c:crosses val="autoZero"/>
        <c:auto val="1"/>
        <c:lblAlgn val="ctr"/>
        <c:lblOffset val="100"/>
        <c:noMultiLvlLbl val="0"/>
      </c:catAx>
      <c:valAx>
        <c:axId val="57913344"/>
        <c:scaling>
          <c:orientation val="minMax"/>
        </c:scaling>
        <c:delete val="0"/>
        <c:axPos val="l"/>
        <c:majorGridlines/>
        <c:numFmt formatCode="General" sourceLinked="1"/>
        <c:majorTickMark val="out"/>
        <c:minorTickMark val="none"/>
        <c:tickLblPos val="nextTo"/>
        <c:txPr>
          <a:bodyPr/>
          <a:lstStyle/>
          <a:p>
            <a:pPr>
              <a:defRPr sz="1400"/>
            </a:pPr>
            <a:endParaRPr lang="ja-JP"/>
          </a:p>
        </c:txPr>
        <c:crossAx val="57891072"/>
        <c:crosses val="autoZero"/>
        <c:crossBetween val="between"/>
      </c:valAx>
    </c:plotArea>
    <c:plotVisOnly val="1"/>
    <c:dispBlanksAs val="gap"/>
    <c:showDLblsOverMax val="0"/>
  </c:chart>
  <c:txPr>
    <a:bodyPr/>
    <a:lstStyle/>
    <a:p>
      <a:pPr>
        <a:defRPr>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グラフ!$C$46</c:f>
              <c:strCache>
                <c:ptCount val="1"/>
                <c:pt idx="0">
                  <c:v>加熱式たばこC</c:v>
                </c:pt>
              </c:strCache>
            </c:strRef>
          </c:tx>
          <c:invertIfNegative val="0"/>
          <c:cat>
            <c:strRef>
              <c:f>グラフ!$B$47:$B$55</c:f>
              <c:strCache>
                <c:ptCount val="9"/>
                <c:pt idx="0">
                  <c:v>ナフタレン</c:v>
                </c:pt>
                <c:pt idx="1">
                  <c:v>ベンゾ[a]アントラセン</c:v>
                </c:pt>
                <c:pt idx="2">
                  <c:v>クリセン</c:v>
                </c:pt>
                <c:pt idx="3">
                  <c:v>NNK</c:v>
                </c:pt>
                <c:pt idx="4">
                  <c:v>NNN</c:v>
                </c:pt>
                <c:pt idx="5">
                  <c:v>ベンゾ[a]ピレン</c:v>
                </c:pt>
                <c:pt idx="6">
                  <c:v>ベンゼン</c:v>
                </c:pt>
                <c:pt idx="7">
                  <c:v>ホルムアルデヒド</c:v>
                </c:pt>
                <c:pt idx="8">
                  <c:v>アセトアルデヒド</c:v>
                </c:pt>
              </c:strCache>
            </c:strRef>
          </c:cat>
          <c:val>
            <c:numRef>
              <c:f>グラフ!$C$47:$C$55</c:f>
              <c:numCache>
                <c:formatCode>0.00E+00</c:formatCode>
                <c:ptCount val="9"/>
                <c:pt idx="0">
                  <c:v>0.24896631823461099</c:v>
                </c:pt>
                <c:pt idx="1">
                  <c:v>0.48484848484848497</c:v>
                </c:pt>
                <c:pt idx="2">
                  <c:v>2.92063492063492</c:v>
                </c:pt>
                <c:pt idx="3">
                  <c:v>0.18615548455804001</c:v>
                </c:pt>
                <c:pt idx="4">
                  <c:v>1.9714989821064999E-2</c:v>
                </c:pt>
                <c:pt idx="5">
                  <c:v>0</c:v>
                </c:pt>
                <c:pt idx="6">
                  <c:v>0</c:v>
                </c:pt>
                <c:pt idx="7">
                  <c:v>0</c:v>
                </c:pt>
                <c:pt idx="8">
                  <c:v>4.1706666666666697E-2</c:v>
                </c:pt>
              </c:numCache>
            </c:numRef>
          </c:val>
          <c:extLst xmlns:c16r2="http://schemas.microsoft.com/office/drawing/2015/06/chart">
            <c:ext xmlns:c16="http://schemas.microsoft.com/office/drawing/2014/chart" uri="{C3380CC4-5D6E-409C-BE32-E72D297353CC}">
              <c16:uniqueId val="{00000000-F041-454E-AF66-B85C00C16502}"/>
            </c:ext>
          </c:extLst>
        </c:ser>
        <c:ser>
          <c:idx val="1"/>
          <c:order val="1"/>
          <c:tx>
            <c:strRef>
              <c:f>グラフ!$D$46</c:f>
              <c:strCache>
                <c:ptCount val="1"/>
                <c:pt idx="0">
                  <c:v>加熱式たばこB</c:v>
                </c:pt>
              </c:strCache>
            </c:strRef>
          </c:tx>
          <c:invertIfNegative val="0"/>
          <c:cat>
            <c:strRef>
              <c:f>グラフ!$B$47:$B$55</c:f>
              <c:strCache>
                <c:ptCount val="9"/>
                <c:pt idx="0">
                  <c:v>ナフタレン</c:v>
                </c:pt>
                <c:pt idx="1">
                  <c:v>ベンゾ[a]アントラセン</c:v>
                </c:pt>
                <c:pt idx="2">
                  <c:v>クリセン</c:v>
                </c:pt>
                <c:pt idx="3">
                  <c:v>NNK</c:v>
                </c:pt>
                <c:pt idx="4">
                  <c:v>NNN</c:v>
                </c:pt>
                <c:pt idx="5">
                  <c:v>ベンゾ[a]ピレン</c:v>
                </c:pt>
                <c:pt idx="6">
                  <c:v>ベンゼン</c:v>
                </c:pt>
                <c:pt idx="7">
                  <c:v>ホルムアルデヒド</c:v>
                </c:pt>
                <c:pt idx="8">
                  <c:v>アセトアルデヒド</c:v>
                </c:pt>
              </c:strCache>
            </c:strRef>
          </c:cat>
          <c:val>
            <c:numRef>
              <c:f>グラフ!$D$47:$D$55</c:f>
              <c:numCache>
                <c:formatCode>0.00E+00</c:formatCode>
                <c:ptCount val="9"/>
                <c:pt idx="0">
                  <c:v>0.73170731707317105</c:v>
                </c:pt>
                <c:pt idx="1">
                  <c:v>2.3715415019762851</c:v>
                </c:pt>
                <c:pt idx="2">
                  <c:v>5.9523809523809508</c:v>
                </c:pt>
                <c:pt idx="3">
                  <c:v>4.5926517571884959</c:v>
                </c:pt>
                <c:pt idx="4">
                  <c:v>9.4824815171970442</c:v>
                </c:pt>
                <c:pt idx="5">
                  <c:v>1.6949152542372881</c:v>
                </c:pt>
                <c:pt idx="6">
                  <c:v>0.109090909090909</c:v>
                </c:pt>
                <c:pt idx="7">
                  <c:v>24.390243902439021</c:v>
                </c:pt>
                <c:pt idx="8">
                  <c:v>16</c:v>
                </c:pt>
              </c:numCache>
            </c:numRef>
          </c:val>
          <c:extLst xmlns:c16r2="http://schemas.microsoft.com/office/drawing/2015/06/chart">
            <c:ext xmlns:c16="http://schemas.microsoft.com/office/drawing/2014/chart" uri="{C3380CC4-5D6E-409C-BE32-E72D297353CC}">
              <c16:uniqueId val="{00000001-F041-454E-AF66-B85C00C16502}"/>
            </c:ext>
          </c:extLst>
        </c:ser>
        <c:ser>
          <c:idx val="2"/>
          <c:order val="2"/>
          <c:tx>
            <c:strRef>
              <c:f>グラフ!$E$46</c:f>
              <c:strCache>
                <c:ptCount val="1"/>
                <c:pt idx="0">
                  <c:v>加熱式たばこA</c:v>
                </c:pt>
              </c:strCache>
            </c:strRef>
          </c:tx>
          <c:invertIfNegative val="0"/>
          <c:cat>
            <c:strRef>
              <c:f>グラフ!$B$47:$B$55</c:f>
              <c:strCache>
                <c:ptCount val="9"/>
                <c:pt idx="0">
                  <c:v>ナフタレン</c:v>
                </c:pt>
                <c:pt idx="1">
                  <c:v>ベンゾ[a]アントラセン</c:v>
                </c:pt>
                <c:pt idx="2">
                  <c:v>クリセン</c:v>
                </c:pt>
                <c:pt idx="3">
                  <c:v>NNK</c:v>
                </c:pt>
                <c:pt idx="4">
                  <c:v>NNN</c:v>
                </c:pt>
                <c:pt idx="5">
                  <c:v>ベンゾ[a]ピレン</c:v>
                </c:pt>
                <c:pt idx="6">
                  <c:v>ベンゼン</c:v>
                </c:pt>
                <c:pt idx="7">
                  <c:v>ホルムアルデヒド</c:v>
                </c:pt>
                <c:pt idx="8">
                  <c:v>アセトアルデヒド</c:v>
                </c:pt>
              </c:strCache>
            </c:strRef>
          </c:cat>
          <c:val>
            <c:numRef>
              <c:f>グラフ!$E$47:$E$55</c:f>
              <c:numCache>
                <c:formatCode>0.00E+00</c:formatCode>
                <c:ptCount val="9"/>
                <c:pt idx="0">
                  <c:v>0.47909407665505199</c:v>
                </c:pt>
                <c:pt idx="1">
                  <c:v>2.3715415019762851</c:v>
                </c:pt>
                <c:pt idx="2">
                  <c:v>5.3571428571428559</c:v>
                </c:pt>
                <c:pt idx="3">
                  <c:v>1.9968051118210861</c:v>
                </c:pt>
                <c:pt idx="4">
                  <c:v>1.7357762777242041</c:v>
                </c:pt>
                <c:pt idx="5">
                  <c:v>1.6949152542372881</c:v>
                </c:pt>
                <c:pt idx="6">
                  <c:v>0.6</c:v>
                </c:pt>
                <c:pt idx="7">
                  <c:v>11.70731707317073</c:v>
                </c:pt>
                <c:pt idx="8">
                  <c:v>12.66666666666667</c:v>
                </c:pt>
              </c:numCache>
            </c:numRef>
          </c:val>
          <c:extLst xmlns:c16r2="http://schemas.microsoft.com/office/drawing/2015/06/chart">
            <c:ext xmlns:c16="http://schemas.microsoft.com/office/drawing/2014/chart" uri="{C3380CC4-5D6E-409C-BE32-E72D297353CC}">
              <c16:uniqueId val="{00000002-F041-454E-AF66-B85C00C16502}"/>
            </c:ext>
          </c:extLst>
        </c:ser>
        <c:dLbls>
          <c:showLegendKey val="0"/>
          <c:showVal val="0"/>
          <c:showCatName val="0"/>
          <c:showSerName val="0"/>
          <c:showPercent val="0"/>
          <c:showBubbleSize val="0"/>
        </c:dLbls>
        <c:gapWidth val="150"/>
        <c:axId val="57743232"/>
        <c:axId val="57744768"/>
      </c:barChart>
      <c:catAx>
        <c:axId val="57743232"/>
        <c:scaling>
          <c:orientation val="minMax"/>
        </c:scaling>
        <c:delete val="0"/>
        <c:axPos val="l"/>
        <c:numFmt formatCode="General" sourceLinked="0"/>
        <c:majorTickMark val="out"/>
        <c:minorTickMark val="none"/>
        <c:tickLblPos val="nextTo"/>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57744768"/>
        <c:crosses val="autoZero"/>
        <c:auto val="1"/>
        <c:lblAlgn val="ctr"/>
        <c:lblOffset val="100"/>
        <c:noMultiLvlLbl val="0"/>
      </c:catAx>
      <c:valAx>
        <c:axId val="57744768"/>
        <c:scaling>
          <c:orientation val="minMax"/>
          <c:max val="25"/>
        </c:scaling>
        <c:delete val="0"/>
        <c:axPos val="b"/>
        <c:majorGridlines/>
        <c:numFmt formatCode="#,##0_);[Red]\(#,##0\)" sourceLinked="0"/>
        <c:majorTickMark val="out"/>
        <c:minorTickMark val="none"/>
        <c:tickLblPos val="nextTo"/>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57743232"/>
        <c:crosses val="autoZero"/>
        <c:crossBetween val="between"/>
      </c:valAx>
    </c:plotArea>
    <c:legend>
      <c:legendPos val="r"/>
      <c:layout>
        <c:manualLayout>
          <c:xMode val="edge"/>
          <c:yMode val="edge"/>
          <c:x val="0.47192312674054099"/>
          <c:y val="0.40435602279685662"/>
          <c:w val="0.26525161655017399"/>
          <c:h val="0.39172461612232851"/>
        </c:manualLayout>
      </c:layout>
      <c:overlay val="0"/>
      <c:spPr>
        <a:solidFill>
          <a:schemeClr val="bg1"/>
        </a:solidFill>
        <a:ln>
          <a:solidFill>
            <a:srgbClr val="0070C0"/>
          </a:solidFill>
        </a:ln>
      </c:spPr>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txBox="1">
            <a:spLocks noGrp="1"/>
          </p:cNvSpPr>
          <p:nvPr>
            <p:ph type="hdr" sz="quarter"/>
          </p:nvPr>
        </p:nvSpPr>
        <p:spPr>
          <a:xfrm>
            <a:off x="7" y="0"/>
            <a:ext cx="2927726" cy="540107"/>
          </a:xfrm>
          <a:prstGeom prst="rect">
            <a:avLst/>
          </a:prstGeom>
        </p:spPr>
        <p:txBody>
          <a:bodyPr lIns="91408" tIns="45703" rIns="91408" bIns="45703"/>
          <a:lstStyle>
            <a:lvl1pPr lvl="0" algn="l" rtl="0">
              <a:defRPr sz="1200"/>
            </a:lvl1pPr>
          </a:lstStyle>
          <a:p>
            <a:endParaRPr/>
          </a:p>
        </p:txBody>
      </p:sp>
      <p:sp>
        <p:nvSpPr>
          <p:cNvPr id="3" name="日付プレースホルダー 2"/>
          <p:cNvSpPr txBox="1">
            <a:spLocks noGrp="1"/>
          </p:cNvSpPr>
          <p:nvPr>
            <p:ph type="dt" idx="1"/>
          </p:nvPr>
        </p:nvSpPr>
        <p:spPr>
          <a:xfrm>
            <a:off x="3825903" y="0"/>
            <a:ext cx="2927727" cy="540107"/>
          </a:xfrm>
          <a:prstGeom prst="rect">
            <a:avLst/>
          </a:prstGeom>
        </p:spPr>
        <p:txBody>
          <a:bodyPr lIns="91408" tIns="45703" rIns="91408" bIns="45703"/>
          <a:lstStyle>
            <a:lvl1pPr lvl="0" algn="r" rtl="0">
              <a:defRPr sz="1200"/>
            </a:lvl1pPr>
          </a:lstStyle>
          <a:p>
            <a:endParaRPr/>
          </a:p>
        </p:txBody>
      </p:sp>
      <p:sp>
        <p:nvSpPr>
          <p:cNvPr id="4" name="スライド イメージ プレースホルダー 3"/>
          <p:cNvSpPr txBox="1">
            <a:spLocks noGrp="1" noRot="1" noChangeAspect="1"/>
          </p:cNvSpPr>
          <p:nvPr>
            <p:ph type="sldImg" idx="2"/>
          </p:nvPr>
        </p:nvSpPr>
        <p:spPr>
          <a:xfrm>
            <a:off x="681038" y="811213"/>
            <a:ext cx="5397500" cy="4049712"/>
          </a:xfrm>
          <a:prstGeom prst="rect">
            <a:avLst/>
          </a:prstGeom>
          <a:noFill/>
          <a:ln w="12700">
            <a:solidFill>
              <a:srgbClr val="000000"/>
            </a:solidFill>
          </a:ln>
        </p:spPr>
        <p:txBody>
          <a:bodyPr lIns="91408" tIns="45703" rIns="91408" bIns="45703" anchor="ctr"/>
          <a:lstStyle>
            <a:lvl1pPr lvl="0">
              <a:defRPr/>
            </a:lvl1pPr>
          </a:lstStyle>
          <a:p>
            <a:endParaRPr/>
          </a:p>
        </p:txBody>
      </p:sp>
      <p:sp>
        <p:nvSpPr>
          <p:cNvPr id="5" name="ノート プレースホルダー 4"/>
          <p:cNvSpPr txBox="1">
            <a:spLocks noGrp="1"/>
          </p:cNvSpPr>
          <p:nvPr>
            <p:ph type="body" sz="quarter" idx="3"/>
          </p:nvPr>
        </p:nvSpPr>
        <p:spPr>
          <a:xfrm>
            <a:off x="675996" y="5131875"/>
            <a:ext cx="5403214" cy="4860958"/>
          </a:xfrm>
          <a:prstGeom prst="rect">
            <a:avLst/>
          </a:prstGeom>
        </p:spPr>
        <p:txBody>
          <a:bodyPr lIns="91408" tIns="45703" rIns="91408" bIns="45703"/>
          <a:lstStyle>
            <a:lvl1pPr lvl="0">
              <a:defRPr/>
            </a:lvl1pPr>
          </a:lstStyle>
          <a:p>
            <a:pPr lvl="0" rtl="0"/>
            <a:r>
              <a:rPr lang="ja-JP"/>
              <a:t>マスタ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6" name="フッター プレースホルダー 5"/>
          <p:cNvSpPr txBox="1">
            <a:spLocks noGrp="1"/>
          </p:cNvSpPr>
          <p:nvPr>
            <p:ph type="ftr" sz="quarter" idx="4"/>
          </p:nvPr>
        </p:nvSpPr>
        <p:spPr>
          <a:xfrm>
            <a:off x="7" y="10262029"/>
            <a:ext cx="2927726" cy="540106"/>
          </a:xfrm>
          <a:prstGeom prst="rect">
            <a:avLst/>
          </a:prstGeom>
        </p:spPr>
        <p:txBody>
          <a:bodyPr lIns="91408" tIns="45703" rIns="91408" bIns="45703" anchor="b"/>
          <a:lstStyle>
            <a:lvl1pPr lvl="0" algn="l" rtl="0">
              <a:defRPr sz="1200"/>
            </a:lvl1pPr>
          </a:lstStyle>
          <a:p>
            <a:endParaRPr/>
          </a:p>
        </p:txBody>
      </p:sp>
      <p:sp>
        <p:nvSpPr>
          <p:cNvPr id="7" name="スライド番号プレースホルダー 6"/>
          <p:cNvSpPr txBox="1">
            <a:spLocks noGrp="1"/>
          </p:cNvSpPr>
          <p:nvPr>
            <p:ph type="sldNum" sz="quarter" idx="5"/>
          </p:nvPr>
        </p:nvSpPr>
        <p:spPr>
          <a:xfrm>
            <a:off x="3825903" y="10262029"/>
            <a:ext cx="2927727" cy="540106"/>
          </a:xfrm>
          <a:prstGeom prst="rect">
            <a:avLst/>
          </a:prstGeom>
        </p:spPr>
        <p:txBody>
          <a:bodyPr lIns="91408" tIns="45703" rIns="91408" bIns="45703" anchor="b"/>
          <a:lstStyle>
            <a:lvl1pPr lvl="0" algn="r" rtl="0">
              <a:defRPr sz="1200"/>
            </a:lvl1pPr>
          </a:lstStyle>
          <a:p>
            <a:fld id="{8B38DBA3-52F9-4AF4-A6A4-FA4D7DB2F99C}" type="slidenum">
              <a:t>‹#›</a:t>
            </a:fld>
            <a:endParaRPr/>
          </a:p>
        </p:txBody>
      </p:sp>
    </p:spTree>
    <p:extLst>
      <p:ext uri="{BB962C8B-B14F-4D97-AF65-F5344CB8AC3E}">
        <p14:creationId xmlns:p14="http://schemas.microsoft.com/office/powerpoint/2010/main" val="1515791189"/>
      </p:ext>
    </p:extLst>
  </p:cSld>
  <p:clrMap bg1="lt1" tx1="dk1" bg2="lt2" tx2="dk2" accent1="accent1" accent2="accent2" accent3="accent3" accent4="accent4" accent5="accent5" accent6="accent6" hlink="hlink" folHlink="folHlink"/>
  <p:notesStyle>
    <a:lvl1pPr marL="0" lvl="0" algn="l" rtl="0">
      <a:defRPr sz="1600">
        <a:solidFill>
          <a:schemeClr val="tx1"/>
        </a:solidFill>
        <a:latin typeface="Calibri"/>
      </a:defRPr>
    </a:lvl1pPr>
    <a:lvl2pPr marL="608725" lvl="0" algn="l" rtl="0">
      <a:defRPr sz="1600">
        <a:solidFill>
          <a:schemeClr val="tx1"/>
        </a:solidFill>
        <a:latin typeface="Calibri"/>
      </a:defRPr>
    </a:lvl2pPr>
    <a:lvl3pPr marL="1219572" lvl="0" algn="l" rtl="0">
      <a:defRPr sz="1600">
        <a:solidFill>
          <a:schemeClr val="tx1"/>
        </a:solidFill>
        <a:latin typeface="Calibri"/>
      </a:defRPr>
    </a:lvl3pPr>
    <a:lvl4pPr marL="1830417" lvl="0" algn="l" rtl="0">
      <a:defRPr sz="1600">
        <a:solidFill>
          <a:schemeClr val="tx1"/>
        </a:solidFill>
        <a:latin typeface="Calibri"/>
      </a:defRPr>
    </a:lvl4pPr>
    <a:lvl5pPr marL="2441262" lvl="0" algn="l" rtl="0">
      <a:defRPr sz="1600">
        <a:solidFill>
          <a:schemeClr val="tx1"/>
        </a:solidFill>
        <a:latin typeface="Calibri"/>
      </a:defRPr>
    </a:lvl5pPr>
    <a:lvl6pPr marL="3052109" lvl="0" algn="l" rtl="0">
      <a:defRPr sz="1600">
        <a:solidFill>
          <a:schemeClr val="tx1"/>
        </a:solidFill>
        <a:latin typeface="Calibri"/>
      </a:defRPr>
    </a:lvl6pPr>
    <a:lvl7pPr marL="3662955" lvl="0" algn="l" rtl="0">
      <a:defRPr sz="1600">
        <a:solidFill>
          <a:schemeClr val="tx1"/>
        </a:solidFill>
        <a:latin typeface="Calibri"/>
      </a:defRPr>
    </a:lvl7pPr>
    <a:lvl8pPr marL="4273801" lvl="0" algn="l" rtl="0">
      <a:defRPr sz="1600">
        <a:solidFill>
          <a:schemeClr val="tx1"/>
        </a:solidFill>
        <a:latin typeface="Calibri"/>
      </a:defRPr>
    </a:lvl8pPr>
    <a:lvl9pPr marL="4884648" lvl="0" algn="l" rtl="0">
      <a:defRPr sz="1600">
        <a:solidFill>
          <a:schemeClr val="tx1"/>
        </a:solidFill>
        <a:latin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B38DBA3-52F9-4AF4-A6A4-FA4D7DB2F99C}" type="slidenum">
              <a:rPr lang="en-US" altLang="ja-JP" smtClean="0"/>
              <a:t>0</a:t>
            </a:fld>
            <a:endParaRPr lang="ja-JP" altLang="en-US"/>
          </a:p>
        </p:txBody>
      </p:sp>
    </p:spTree>
    <p:extLst>
      <p:ext uri="{BB962C8B-B14F-4D97-AF65-F5344CB8AC3E}">
        <p14:creationId xmlns:p14="http://schemas.microsoft.com/office/powerpoint/2010/main" val="195011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p:cNvSpPr txBox="1">
            <a:spLocks noGrp="1"/>
          </p:cNvSpPr>
          <p:nvPr>
            <p:ph type="body"/>
          </p:nvPr>
        </p:nvSpPr>
        <p:spPr>
          <a:xfrm>
            <a:off x="680562" y="662623"/>
            <a:ext cx="7032467" cy="579795"/>
          </a:xfrm>
          <a:prstGeom prst="rect">
            <a:avLst/>
          </a:prstGeom>
        </p:spPr>
        <p:txBody>
          <a:bodyPr/>
          <a:lstStyle>
            <a:lvl1pPr lvl="0">
              <a:defRPr/>
            </a:lvl1p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3FC4AC6-FB29-4DFB-AC02-418B62E4068B}" type="slidenum">
              <a:rPr kumimoji="1" lang="ja-JP" altLang="en-US" smtClean="0"/>
              <a:t>4</a:t>
            </a:fld>
            <a:endParaRPr kumimoji="1" lang="ja-JP" altLang="en-US"/>
          </a:p>
        </p:txBody>
      </p:sp>
    </p:spTree>
    <p:extLst>
      <p:ext uri="{BB962C8B-B14F-4D97-AF65-F5344CB8AC3E}">
        <p14:creationId xmlns:p14="http://schemas.microsoft.com/office/powerpoint/2010/main" val="71695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1"/>
          <p:cNvSpPr txBox="1">
            <a:spLocks noGrp="1"/>
          </p:cNvSpPr>
          <p:nvPr>
            <p:ph type="body"/>
          </p:nvPr>
        </p:nvSpPr>
        <p:spPr>
          <a:xfrm>
            <a:off x="680562" y="662623"/>
            <a:ext cx="7032467" cy="579795"/>
          </a:xfrm>
          <a:prstGeom prst="rect">
            <a:avLst/>
          </a:prstGeom>
        </p:spPr>
        <p:txBody>
          <a:bodyPr/>
          <a:lstStyle>
            <a:lvl1pPr lvl="0">
              <a:defRPr/>
            </a:lvl1p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セクション見出し">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11239" y="6169672"/>
            <a:ext cx="10881360" cy="1906905"/>
          </a:xfrm>
          <a:prstGeom prst="rect">
            <a:avLst/>
          </a:prstGeom>
        </p:spPr>
        <p:txBody>
          <a:bodyPr anchor="t"/>
          <a:lstStyle>
            <a:lvl1pPr lvl="0" algn="l" rtl="0">
              <a:defRPr sz="5300" b="1" cap="all"/>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1011239" y="4069400"/>
            <a:ext cx="10881360" cy="2100262"/>
          </a:xfrm>
          <a:prstGeom prst="rect">
            <a:avLst/>
          </a:prstGeom>
        </p:spPr>
        <p:txBody>
          <a:bodyPr anchor="b"/>
          <a:lstStyle>
            <a:lvl1pPr marL="0" lvl="0" indent="0" rtl="0">
              <a:buNone/>
              <a:defRPr sz="2700">
                <a:solidFill>
                  <a:schemeClr val="tx1">
                    <a:tint val="75000"/>
                  </a:schemeClr>
                </a:solidFill>
              </a:defRPr>
            </a:lvl1pPr>
          </a:lstStyle>
          <a:p>
            <a:pPr lvl="0" rtl="0"/>
            <a:r>
              <a:rPr lang="ja-JP"/>
              <a:t>マスター テキストの書式設定</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白紙">
    <p:spTree>
      <p:nvGrpSpPr>
        <p:cNvPr id="1" name=""/>
        <p:cNvGrpSpPr/>
        <p:nvPr/>
      </p:nvGrpSpPr>
      <p:grpSpPr>
        <a:xfrm>
          <a:off x="0" y="0"/>
          <a:ext cx="0" cy="0"/>
          <a:chOff x="0" y="0"/>
          <a:chExt cx="0" cy="0"/>
        </a:xfrm>
      </p:grpSpPr>
      <p:sp>
        <p:nvSpPr>
          <p:cNvPr id="2" name="日付プレースホルダー 1"/>
          <p:cNvSpPr txBox="1">
            <a:spLocks noGrp="1"/>
          </p:cNvSpPr>
          <p:nvPr>
            <p:ph type="dt" sz="half" idx="10"/>
          </p:nvPr>
        </p:nvSpPr>
        <p:spPr>
          <a:prstGeom prst="rect">
            <a:avLst/>
          </a:prstGeom>
        </p:spPr>
        <p:txBody>
          <a:bodyPr/>
          <a:lstStyle>
            <a:lvl1pPr lvl="0">
              <a:defRPr/>
            </a:lvl1pPr>
          </a:lstStyle>
          <a:p>
            <a:endParaRPr/>
          </a:p>
        </p:txBody>
      </p:sp>
      <p:sp>
        <p:nvSpPr>
          <p:cNvPr id="3" name="フッター プレースホルダー 2"/>
          <p:cNvSpPr txBox="1">
            <a:spLocks noGrp="1"/>
          </p:cNvSpPr>
          <p:nvPr>
            <p:ph type="ftr" sz="quarter" idx="11"/>
          </p:nvPr>
        </p:nvSpPr>
        <p:spPr>
          <a:prstGeom prst="rect">
            <a:avLst/>
          </a:prstGeom>
        </p:spPr>
        <p:txBody>
          <a:bodyPr/>
          <a:lstStyle>
            <a:lvl1pPr lvl="0">
              <a:defRPr/>
            </a:lvl1pPr>
          </a:lstStyle>
          <a:p>
            <a:endParaRPr/>
          </a:p>
        </p:txBody>
      </p:sp>
      <p:sp>
        <p:nvSpPr>
          <p:cNvPr id="4" name="スライド番号プレースホルダー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extLst>
      <p:ext uri="{BB962C8B-B14F-4D97-AF65-F5344CB8AC3E}">
        <p14:creationId xmlns:p14="http://schemas.microsoft.com/office/powerpoint/2010/main" val="312222255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日付プレースホルダー 2"/>
          <p:cNvSpPr txBox="1">
            <a:spLocks noGrp="1"/>
          </p:cNvSpPr>
          <p:nvPr>
            <p:ph type="dt" sz="half" idx="10"/>
          </p:nvPr>
        </p:nvSpPr>
        <p:spPr>
          <a:prstGeom prst="rect">
            <a:avLst/>
          </a:prstGeom>
        </p:spPr>
        <p:txBody>
          <a:bodyPr/>
          <a:lstStyle>
            <a:lvl1pPr lvl="0">
              <a:defRPr/>
            </a:lvl1pPr>
          </a:lstStyle>
          <a:p>
            <a:endParaRPr/>
          </a:p>
        </p:txBody>
      </p:sp>
      <p:sp>
        <p:nvSpPr>
          <p:cNvPr id="4" name="フッター プレースホルダー 3"/>
          <p:cNvSpPr txBox="1">
            <a:spLocks noGrp="1"/>
          </p:cNvSpPr>
          <p:nvPr>
            <p:ph type="ftr" sz="quarter" idx="11"/>
          </p:nvPr>
        </p:nvSpPr>
        <p:spPr>
          <a:prstGeom prst="rect">
            <a:avLst/>
          </a:prstGeom>
        </p:spPr>
        <p:txBody>
          <a:bodyPr/>
          <a:lstStyle>
            <a:lvl1pPr lvl="0">
              <a:defRPr/>
            </a:lvl1pPr>
          </a:lstStyle>
          <a:p>
            <a:endParaRPr/>
          </a:p>
        </p:txBody>
      </p:sp>
      <p:sp>
        <p:nvSpPr>
          <p:cNvPr id="5" name="スライド番号プレースホルダー 4"/>
          <p:cNvSpPr txBox="1">
            <a:spLocks noGrp="1"/>
          </p:cNvSpPr>
          <p:nvPr>
            <p:ph type="sldNum" sz="quarter" idx="12"/>
          </p:nvPr>
        </p:nvSpPr>
        <p:spPr>
          <a:xfrm>
            <a:off x="9814560" y="9086099"/>
            <a:ext cx="2987040" cy="511175"/>
          </a:xfrm>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縦書き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054590" y="384505"/>
            <a:ext cx="3120391" cy="8192135"/>
          </a:xfrm>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93424" y="384505"/>
            <a:ext cx="9147812" cy="8192135"/>
          </a:xfrm>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40080" y="384493"/>
            <a:ext cx="11521440" cy="1600200"/>
          </a:xfrm>
          <a:prstGeom prst="rect">
            <a:avLst/>
          </a:prstGeom>
        </p:spPr>
        <p:txBody>
          <a:bodyPr/>
          <a:lstStyle>
            <a:lvl1pPr lvl="0" rt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149158"/>
            <a:ext cx="5656263"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4" name="テキスト プレースホルダー 3"/>
          <p:cNvSpPr txBox="1">
            <a:spLocks noGrp="1"/>
          </p:cNvSpPr>
          <p:nvPr>
            <p:ph type="body" sz="half" idx="2"/>
          </p:nvPr>
        </p:nvSpPr>
        <p:spPr>
          <a:xfrm>
            <a:off x="640080" y="3044825"/>
            <a:ext cx="5656263"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テキスト プレースホルダー 4"/>
          <p:cNvSpPr txBox="1">
            <a:spLocks noGrp="1"/>
          </p:cNvSpPr>
          <p:nvPr>
            <p:ph type="body" sz="quarter" idx="3"/>
          </p:nvPr>
        </p:nvSpPr>
        <p:spPr>
          <a:xfrm>
            <a:off x="6503041" y="2149158"/>
            <a:ext cx="5658487"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6" name="テキスト プレースホルダー 5"/>
          <p:cNvSpPr txBox="1">
            <a:spLocks noGrp="1"/>
          </p:cNvSpPr>
          <p:nvPr>
            <p:ph type="body" sz="quarter" idx="4"/>
          </p:nvPr>
        </p:nvSpPr>
        <p:spPr>
          <a:xfrm>
            <a:off x="6503041" y="3044825"/>
            <a:ext cx="5658487"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7" name="日付プレースホルダー 6"/>
          <p:cNvSpPr txBox="1">
            <a:spLocks noGrp="1"/>
          </p:cNvSpPr>
          <p:nvPr>
            <p:ph type="dt" sz="half" idx="10"/>
          </p:nvPr>
        </p:nvSpPr>
        <p:spPr>
          <a:prstGeom prst="rect">
            <a:avLst/>
          </a:prstGeom>
        </p:spPr>
        <p:txBody>
          <a:bodyPr/>
          <a:lstStyle>
            <a:lvl1pPr lvl="0">
              <a:defRPr/>
            </a:lvl1pPr>
          </a:lstStyle>
          <a:p>
            <a:endParaRPr/>
          </a:p>
        </p:txBody>
      </p:sp>
      <p:sp>
        <p:nvSpPr>
          <p:cNvPr id="8" name="フッター プレースホルダー 7"/>
          <p:cNvSpPr txBox="1">
            <a:spLocks noGrp="1"/>
          </p:cNvSpPr>
          <p:nvPr>
            <p:ph type="ftr" sz="quarter" idx="11"/>
          </p:nvPr>
        </p:nvSpPr>
        <p:spPr>
          <a:prstGeom prst="rect">
            <a:avLst/>
          </a:prstGeom>
        </p:spPr>
        <p:txBody>
          <a:bodyPr/>
          <a:lstStyle>
            <a:lvl1pPr lvl="0">
              <a:defRPr/>
            </a:lvl1pPr>
          </a:lstStyle>
          <a:p>
            <a:endParaRPr/>
          </a:p>
        </p:txBody>
      </p:sp>
      <p:sp>
        <p:nvSpPr>
          <p:cNvPr id="9" name="スライド番号プレースホルダー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sz="half" idx="1"/>
          </p:nvPr>
        </p:nvSpPr>
        <p:spPr>
          <a:xfrm>
            <a:off x="69342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704088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2509203" y="6720840"/>
            <a:ext cx="7680960" cy="793433"/>
          </a:xfrm>
          <a:prstGeom prst="rect">
            <a:avLst/>
          </a:prstGeom>
        </p:spPr>
        <p:txBody>
          <a:bodyPr anchor="b"/>
          <a:lstStyle>
            <a:lvl1pPr lvl="0" algn="l" rtl="0">
              <a:defRPr sz="2700" b="1"/>
            </a:lvl1pPr>
          </a:lstStyle>
          <a:p>
            <a:pPr lvl="0" rtl="0"/>
            <a:r>
              <a:rPr lang="ja-JP"/>
              <a:t>マスター タイトルの書式設定</a:t>
            </a:r>
          </a:p>
        </p:txBody>
      </p:sp>
      <p:sp>
        <p:nvSpPr>
          <p:cNvPr id="3" name="図プレースホルダー 2"/>
          <p:cNvSpPr txBox="1">
            <a:spLocks noGrp="1"/>
          </p:cNvSpPr>
          <p:nvPr>
            <p:ph type="pic" idx="1"/>
          </p:nvPr>
        </p:nvSpPr>
        <p:spPr>
          <a:xfrm>
            <a:off x="2509203" y="857885"/>
            <a:ext cx="7680960" cy="5760720"/>
          </a:xfrm>
          <a:prstGeom prst="rect">
            <a:avLst/>
          </a:prstGeom>
        </p:spPr>
        <p:txBody>
          <a:bodyPr/>
          <a:lstStyle>
            <a:lvl1pPr marL="0" lvl="0" indent="0" rtl="0">
              <a:buNone/>
              <a:defRPr sz="4300"/>
            </a:lvl1pPr>
          </a:lstStyle>
          <a:p>
            <a:endParaRPr/>
          </a:p>
        </p:txBody>
      </p:sp>
      <p:sp>
        <p:nvSpPr>
          <p:cNvPr id="4" name="テキスト プレースホルダー 3"/>
          <p:cNvSpPr txBox="1">
            <a:spLocks noGrp="1"/>
          </p:cNvSpPr>
          <p:nvPr>
            <p:ph type="body" sz="half" idx="2"/>
          </p:nvPr>
        </p:nvSpPr>
        <p:spPr>
          <a:xfrm>
            <a:off x="2509203" y="7514273"/>
            <a:ext cx="7680960" cy="1126807"/>
          </a:xfrm>
          <a:prstGeom prst="rect">
            <a:avLst/>
          </a:prstGeom>
        </p:spPr>
        <p:txBody>
          <a:bodyPr/>
          <a:lstStyle>
            <a:lvl1pPr marL="0" lvl="0" indent="0" rtl="0">
              <a:buNone/>
              <a:defRPr sz="1900"/>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814560" y="9040733"/>
            <a:ext cx="2987040" cy="511175"/>
          </a:xfrm>
        </p:spPr>
        <p:txBody>
          <a:bodyPr/>
          <a:lstStyle/>
          <a:p>
            <a:fld id="{32927FFD-3D24-4EC2-AEC8-E83A8D96C0AC}" type="slidenum">
              <a:rPr kumimoji="1" lang="ja-JP" altLang="en-US" smtClean="0"/>
              <a:pPr/>
              <a:t>‹#›</a:t>
            </a:fld>
            <a:endParaRPr kumimoji="1" lang="ja-JP" altLang="en-US"/>
          </a:p>
        </p:txBody>
      </p:sp>
    </p:spTree>
    <p:extLst>
      <p:ext uri="{BB962C8B-B14F-4D97-AF65-F5344CB8AC3E}">
        <p14:creationId xmlns:p14="http://schemas.microsoft.com/office/powerpoint/2010/main" val="416657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640080" y="384493"/>
            <a:ext cx="11521440" cy="1600200"/>
          </a:xfrm>
          <a:prstGeom prst="rect">
            <a:avLst/>
          </a:prstGeom>
        </p:spPr>
        <p:txBody>
          <a:bodyPr lIns="122169" tIns="61085" rIns="122169" bIns="61085" anchor="ct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240289"/>
            <a:ext cx="11521440" cy="6336348"/>
          </a:xfrm>
          <a:prstGeom prst="rect">
            <a:avLst/>
          </a:prstGeom>
        </p:spPr>
        <p:txBody>
          <a:bodyPr lIns="122169" tIns="61085" rIns="122169" bIns="61085"/>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2"/>
          </p:nvPr>
        </p:nvSpPr>
        <p:spPr>
          <a:xfrm>
            <a:off x="640080" y="8898902"/>
            <a:ext cx="2987040" cy="511175"/>
          </a:xfrm>
          <a:prstGeom prst="rect">
            <a:avLst/>
          </a:prstGeom>
        </p:spPr>
        <p:txBody>
          <a:bodyPr lIns="122169" tIns="61085" rIns="122169" bIns="61085" anchor="ctr"/>
          <a:lstStyle>
            <a:lvl1pPr lvl="0" algn="l" rtl="0">
              <a:defRPr sz="1600">
                <a:solidFill>
                  <a:schemeClr val="tx1">
                    <a:tint val="75000"/>
                  </a:schemeClr>
                </a:solidFill>
              </a:defRPr>
            </a:lvl1pPr>
          </a:lstStyle>
          <a:p>
            <a:endParaRPr/>
          </a:p>
        </p:txBody>
      </p:sp>
      <p:sp>
        <p:nvSpPr>
          <p:cNvPr id="5" name="フッター プレースホルダー 4"/>
          <p:cNvSpPr txBox="1">
            <a:spLocks noGrp="1"/>
          </p:cNvSpPr>
          <p:nvPr>
            <p:ph type="ftr" sz="quarter" idx="3"/>
          </p:nvPr>
        </p:nvSpPr>
        <p:spPr>
          <a:xfrm>
            <a:off x="4373880" y="8898902"/>
            <a:ext cx="4053840" cy="511175"/>
          </a:xfrm>
          <a:prstGeom prst="rect">
            <a:avLst/>
          </a:prstGeom>
        </p:spPr>
        <p:txBody>
          <a:bodyPr lIns="122169" tIns="61085" rIns="122169" bIns="61085" anchor="ctr"/>
          <a:lstStyle>
            <a:lvl1pPr lvl="0" algn="ctr" rtl="0">
              <a:defRPr sz="1600">
                <a:solidFill>
                  <a:schemeClr val="tx1">
                    <a:tint val="75000"/>
                  </a:schemeClr>
                </a:solidFill>
              </a:defRPr>
            </a:lvl1pPr>
          </a:lstStyle>
          <a:p>
            <a:endParaRPr/>
          </a:p>
        </p:txBody>
      </p:sp>
      <p:sp>
        <p:nvSpPr>
          <p:cNvPr id="6" name="スライド番号プレースホルダー 5"/>
          <p:cNvSpPr txBox="1">
            <a:spLocks noGrp="1"/>
          </p:cNvSpPr>
          <p:nvPr>
            <p:ph type="sldNum" sz="quarter" idx="4"/>
          </p:nvPr>
        </p:nvSpPr>
        <p:spPr>
          <a:xfrm>
            <a:off x="9814560" y="9090027"/>
            <a:ext cx="2987040" cy="511175"/>
          </a:xfrm>
          <a:prstGeom prst="rect">
            <a:avLst/>
          </a:prstGeom>
        </p:spPr>
        <p:txBody>
          <a:bodyPr lIns="122169" tIns="61085" rIns="122169" bIns="61085" anchor="ctr"/>
          <a:lstStyle>
            <a:lvl1pPr lvl="0" algn="r" rtl="0">
              <a:defRPr sz="2700">
                <a:solidFill>
                  <a:schemeClr val="tx1"/>
                </a:solidFill>
              </a:defRPr>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 id="2147483654" r:id="rId4"/>
    <p:sldLayoutId id="2147483655" r:id="rId5"/>
    <p:sldLayoutId id="2147483656" r:id="rId6"/>
    <p:sldLayoutId id="2147483657" r:id="rId7"/>
    <p:sldLayoutId id="2147483658" r:id="rId8"/>
    <p:sldLayoutId id="2147483660" r:id="rId9"/>
    <p:sldLayoutId id="2147483661" r:id="rId10"/>
  </p:sldLayoutIdLst>
  <p:hf hdr="0" ftr="0" dt="0"/>
  <p:txStyles>
    <p:titleStyle>
      <a:lvl1pPr lvl="0" algn="ctr" rtl="0">
        <a:buNone/>
        <a:defRPr sz="5900">
          <a:solidFill>
            <a:schemeClr val="tx1"/>
          </a:solidFill>
          <a:latin typeface="Calibri"/>
        </a:defRPr>
      </a:lvl1pPr>
    </p:titleStyle>
    <p:bodyStyle>
      <a:lvl1pPr marL="458134" lvl="0" indent="-458134" algn="l" rtl="0">
        <a:spcBef>
          <a:spcPct val="20000"/>
        </a:spcBef>
        <a:buFont typeface="Arial"/>
        <a:buChar char="•"/>
        <a:defRPr sz="4300">
          <a:solidFill>
            <a:schemeClr val="tx1"/>
          </a:solidFill>
          <a:latin typeface="Calibri"/>
        </a:defRPr>
      </a:lvl1pPr>
      <a:lvl2pPr marL="992625" lvl="0" indent="-381780" algn="l" rtl="0">
        <a:spcBef>
          <a:spcPct val="20000"/>
        </a:spcBef>
        <a:buFont typeface="Arial"/>
        <a:buChar char="–"/>
        <a:defRPr sz="3700">
          <a:solidFill>
            <a:schemeClr val="tx1"/>
          </a:solidFill>
          <a:latin typeface="Calibri"/>
        </a:defRPr>
      </a:lvl2pPr>
      <a:lvl3pPr marL="1527116" lvl="0" indent="-305423" algn="l" rtl="0">
        <a:spcBef>
          <a:spcPct val="20000"/>
        </a:spcBef>
        <a:buFont typeface="Arial"/>
        <a:buChar char="•"/>
        <a:defRPr sz="3200">
          <a:solidFill>
            <a:schemeClr val="tx1"/>
          </a:solidFill>
          <a:latin typeface="Calibri"/>
        </a:defRPr>
      </a:lvl3pPr>
      <a:lvl4pPr marL="2137961" lvl="0" indent="-305423" algn="l" rtl="0">
        <a:spcBef>
          <a:spcPct val="20000"/>
        </a:spcBef>
        <a:buFont typeface="Arial"/>
        <a:buChar char="–"/>
        <a:defRPr sz="2700">
          <a:solidFill>
            <a:schemeClr val="tx1"/>
          </a:solidFill>
          <a:latin typeface="Calibri"/>
        </a:defRPr>
      </a:lvl4pPr>
      <a:lvl5pPr marL="2748808" lvl="0" indent="-305423" algn="l" rtl="0">
        <a:spcBef>
          <a:spcPct val="20000"/>
        </a:spcBef>
        <a:buFont typeface="Arial"/>
        <a:buChar char="»"/>
        <a:defRPr sz="2700">
          <a:solidFill>
            <a:schemeClr val="tx1"/>
          </a:solidFill>
          <a:latin typeface="Calibri"/>
        </a:defRPr>
      </a:lvl5pPr>
      <a:lvl6pPr marL="3359655" lvl="0" indent="-305423" algn="l" rtl="0">
        <a:spcBef>
          <a:spcPct val="20000"/>
        </a:spcBef>
        <a:buFont typeface="Arial"/>
        <a:buChar char="•"/>
        <a:defRPr sz="2700">
          <a:solidFill>
            <a:schemeClr val="tx1"/>
          </a:solidFill>
          <a:latin typeface="Calibri"/>
        </a:defRPr>
      </a:lvl6pPr>
      <a:lvl7pPr marL="3970500" lvl="0" indent="-305423" algn="l" rtl="0">
        <a:spcBef>
          <a:spcPct val="20000"/>
        </a:spcBef>
        <a:buFont typeface="Arial"/>
        <a:buChar char="•"/>
        <a:defRPr sz="2700">
          <a:solidFill>
            <a:schemeClr val="tx1"/>
          </a:solidFill>
          <a:latin typeface="Calibri"/>
        </a:defRPr>
      </a:lvl7pPr>
      <a:lvl8pPr marL="4581347" lvl="0" indent="-305423" algn="l" rtl="0">
        <a:spcBef>
          <a:spcPct val="20000"/>
        </a:spcBef>
        <a:buFont typeface="Arial"/>
        <a:buChar char="•"/>
        <a:defRPr sz="2700">
          <a:solidFill>
            <a:schemeClr val="tx1"/>
          </a:solidFill>
          <a:latin typeface="Calibri"/>
        </a:defRPr>
      </a:lvl8pPr>
      <a:lvl9pPr marL="5192192" lvl="0" indent="-305423" algn="l" rtl="0">
        <a:spcBef>
          <a:spcPct val="20000"/>
        </a:spcBef>
        <a:buFont typeface="Arial"/>
        <a:buChar char="•"/>
        <a:defRPr sz="2700">
          <a:solidFill>
            <a:schemeClr val="tx1"/>
          </a:solidFill>
          <a:latin typeface="Calibri"/>
        </a:defRPr>
      </a:lvl9pPr>
    </p:bodyStyle>
    <p:otherStyle>
      <a:lvl1pPr marL="0" lvl="0" algn="l" rtl="0">
        <a:defRPr sz="2400">
          <a:solidFill>
            <a:schemeClr val="tx1"/>
          </a:solidFill>
          <a:latin typeface="Calibri"/>
        </a:defRPr>
      </a:lvl1pPr>
      <a:lvl2pPr marL="610845" lvl="0" algn="l" rtl="0">
        <a:defRPr sz="2400">
          <a:solidFill>
            <a:schemeClr val="tx1"/>
          </a:solidFill>
          <a:latin typeface="Calibri"/>
        </a:defRPr>
      </a:lvl2pPr>
      <a:lvl3pPr marL="1221692" lvl="0" algn="l" rtl="0">
        <a:defRPr sz="2400">
          <a:solidFill>
            <a:schemeClr val="tx1"/>
          </a:solidFill>
          <a:latin typeface="Calibri"/>
        </a:defRPr>
      </a:lvl3pPr>
      <a:lvl4pPr marL="1832539" lvl="0" algn="l" rtl="0">
        <a:defRPr sz="2400">
          <a:solidFill>
            <a:schemeClr val="tx1"/>
          </a:solidFill>
          <a:latin typeface="Calibri"/>
        </a:defRPr>
      </a:lvl4pPr>
      <a:lvl5pPr marL="2443384" lvl="0" algn="l" rtl="0">
        <a:defRPr sz="2400">
          <a:solidFill>
            <a:schemeClr val="tx1"/>
          </a:solidFill>
          <a:latin typeface="Calibri"/>
        </a:defRPr>
      </a:lvl5pPr>
      <a:lvl6pPr marL="3054231" lvl="0" algn="l" rtl="0">
        <a:defRPr sz="2400">
          <a:solidFill>
            <a:schemeClr val="tx1"/>
          </a:solidFill>
          <a:latin typeface="Calibri"/>
        </a:defRPr>
      </a:lvl6pPr>
      <a:lvl7pPr marL="3665077" lvl="0" algn="l" rtl="0">
        <a:defRPr sz="2400">
          <a:solidFill>
            <a:schemeClr val="tx1"/>
          </a:solidFill>
          <a:latin typeface="Calibri"/>
        </a:defRPr>
      </a:lvl7pPr>
      <a:lvl8pPr marL="4275923" lvl="0" algn="l" rtl="0">
        <a:defRPr sz="2400">
          <a:solidFill>
            <a:schemeClr val="tx1"/>
          </a:solidFill>
          <a:latin typeface="Calibri"/>
        </a:defRPr>
      </a:lvl8pPr>
      <a:lvl9pPr marL="4886769" lvl="0" algn="l" rtl="0">
        <a:defRPr sz="24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0000" y="3288432"/>
            <a:ext cx="11521440" cy="1600200"/>
          </a:xfrm>
        </p:spPr>
        <p:txBody>
          <a:bodyPr/>
          <a:lstStyle/>
          <a:p>
            <a:r>
              <a:rPr kumimoji="1" lang="ja-JP" altLang="en-US" dirty="0" smtClean="0"/>
              <a:t>参考資料</a:t>
            </a:r>
            <a:endParaRPr kumimoji="1" lang="ja-JP" altLang="en-US" dirty="0"/>
          </a:p>
        </p:txBody>
      </p:sp>
    </p:spTree>
    <p:extLst>
      <p:ext uri="{BB962C8B-B14F-4D97-AF65-F5344CB8AC3E}">
        <p14:creationId xmlns:p14="http://schemas.microsoft.com/office/powerpoint/2010/main" val="1628560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36104" y="800194"/>
            <a:ext cx="12529392" cy="133611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0" rIns="96214" bIns="0" rtlCol="0" anchor="ctr"/>
          <a:lstStyle/>
          <a:p>
            <a:pPr marL="248202" indent="-248202">
              <a:lnSpc>
                <a:spcPts val="2940"/>
              </a:lnSpc>
              <a:spcBef>
                <a:spcPts val="1800"/>
              </a:spcBef>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他制度（</a:t>
            </a:r>
            <a:r>
              <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）も参考に、</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中小企業に該当する企業であっても</a:t>
            </a:r>
            <a:r>
              <a:rPr lang="ja-JP" altLang="en-US" sz="20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、一の大規模会社が発行済株式の総数の二分の一以上を有する</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a:t>
            </a:r>
            <a:r>
              <a:rPr lang="ja-JP" altLang="en-US" sz="20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ある場合など</a:t>
            </a:r>
            <a:r>
              <a:rPr lang="ja-JP" altLang="en-US" sz="20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大規模会社と同様の経営規模があると考えられることから、大企業と同様の取扱いとする</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9</a:t>
            </a:fld>
            <a:endParaRPr lang="ja-JP" altLang="en-US" dirty="0"/>
          </a:p>
        </p:txBody>
      </p:sp>
      <p:sp>
        <p:nvSpPr>
          <p:cNvPr id="8" name="正方形/長方形 7"/>
          <p:cNvSpPr/>
          <p:nvPr/>
        </p:nvSpPr>
        <p:spPr>
          <a:xfrm>
            <a:off x="-2096" y="6506"/>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いわゆる「みなし大企業」の取扱いについて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136104" y="2755576"/>
            <a:ext cx="12529392" cy="6653536"/>
          </a:xfrm>
          <a:prstGeom prst="roundRect">
            <a:avLst>
              <a:gd name="adj" fmla="val 8133"/>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180975" indent="-180975">
              <a:lnSpc>
                <a:spcPts val="2000"/>
              </a:lnSpc>
            </a:pP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〇中小企業庁所管の補助金</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制度</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①　発行済株式の総数又は出資価額の総額の２分の１以上を同一の大企業が所有している者</a:t>
            </a: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発行済株式の総数又は出資価額の総額の３分の２以上を大企業が所有している者</a:t>
            </a:r>
          </a:p>
          <a:p>
            <a:pPr marL="369888" indent="-180975">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③　大企業の役員又は職員を兼ねている者が、役員総数の２分の１以上を占めている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者</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大企業とは、中小企業基本法等に定義する中小企業者以外の者（飲食業では、資本金の額又は出資の総額が５千万円以下の会社又は常時使用する従業員の数が</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人以下の会社及び個人）をいう。</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租税特別</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措置法</a:t>
            </a:r>
            <a:endParaRPr lang="en-US" altLang="ja-JP" sz="1800"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①　その発行済株式又は出資の総数又は総額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の２分の１以上</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が同一の大規模法人（資本金の額若しくは出資金の額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が１億円</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を超える法人又は資本若しくは出資を有しない法人のうち常時使用する従業員の数</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を超える法人をいい、中小企業投資育成株式会社を除く</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。②に</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おいて同じ。）の所有に属している法人</a:t>
            </a: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①の</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ほか、その発行済株式又は出資の総数又は総額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の３分の２以上</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が大規模法人の所有に属して</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いる法人</a:t>
            </a: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endParaRPr lang="en-US" altLang="ja-JP" sz="180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nSpc>
                <a:spcPts val="2000"/>
              </a:lnSpc>
            </a:pP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〇</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法人</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税法</a:t>
            </a:r>
            <a:endParaRPr lang="en-US" altLang="ja-JP" sz="1800" u="sng" dirty="0">
              <a:latin typeface="メイリオ" panose="020B0604030504040204" pitchFamily="50" charset="-128"/>
              <a:ea typeface="メイリオ" panose="020B0604030504040204" pitchFamily="50" charset="-128"/>
              <a:cs typeface="メイリオ" panose="020B0604030504040204" pitchFamily="50" charset="-128"/>
            </a:endParaRP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・大法人（資本</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金の額又は出資金の額が５億円以上である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法人）と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の間に当該大法人による完全支配関係がある普通法人</a:t>
            </a:r>
          </a:p>
          <a:p>
            <a:pPr marL="369888" indent="-180975">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完全支配関係：一の者が法人の発行済株式等の全部を直接若しくは間接に保有する関係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162860" y="3360440"/>
            <a:ext cx="6441496" cy="38004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180000" indent="-457200">
              <a:lnSpc>
                <a:spcPts val="2400"/>
              </a:lnSpc>
              <a:spcBef>
                <a:spcPts val="300"/>
              </a:spcBef>
            </a:pP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（参考）他制度</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おける、いわゆる「みなし大企業」の例</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58486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8113" y="933128"/>
            <a:ext cx="12457384" cy="3201151"/>
          </a:xfrm>
          <a:prstGeom prst="rect">
            <a:avLst/>
          </a:prstGeom>
          <a:noFill/>
          <a:ln w="12700">
            <a:solidFill>
              <a:schemeClr val="tx1"/>
            </a:solidFill>
          </a:ln>
        </p:spPr>
        <p:txBody>
          <a:bodyPr wrap="square" lIns="0" tIns="61096" rIns="0" bIns="61096" rtlCol="0">
            <a:spAutoFit/>
          </a:bodyPr>
          <a:lstStyle/>
          <a:p>
            <a:pPr marL="233351" indent="-233351">
              <a:lnSpc>
                <a:spcPts val="3000"/>
              </a:lnSpc>
            </a:pPr>
            <a:endParaRPr lang="en-US" altLang="ja-JP" sz="2100" dirty="0">
              <a:latin typeface="メイリオ" panose="020B0604030504040204" pitchFamily="50" charset="-128"/>
              <a:ea typeface="メイリオ" panose="020B0604030504040204" pitchFamily="50" charset="-128"/>
              <a:cs typeface="メイリオ" panose="020B0604030504040204" pitchFamily="50" charset="-128"/>
            </a:endParaRPr>
          </a:p>
          <a:p>
            <a:pPr marL="350028" indent="-350028">
              <a:lnSpc>
                <a:spcPts val="3000"/>
              </a:lnSpc>
            </a:pP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　「既存の飲食店」について、法</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施行後に何らかの状況の変更があった場合に、引き続き「既存の飲食店」</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該当</a:t>
            </a:r>
            <a:r>
              <a:rPr lang="ja-JP" altLang="ja-JP" sz="2100" dirty="0">
                <a:latin typeface="メイリオ" panose="020B0604030504040204" pitchFamily="50" charset="-128"/>
                <a:ea typeface="メイリオ" panose="020B0604030504040204" pitchFamily="50" charset="-128"/>
                <a:cs typeface="メイリオ" panose="020B0604030504040204" pitchFamily="50" charset="-128"/>
              </a:rPr>
              <a:t>するかどうかは</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0028" indent="-350028">
              <a:lnSpc>
                <a:spcPts val="3000"/>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①</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法律</a:t>
            </a:r>
            <a:r>
              <a:rPr lang="ja-JP" altLang="ja-JP" sz="2100" dirty="0">
                <a:latin typeface="メイリオ" panose="020B0604030504040204" pitchFamily="50" charset="-128"/>
                <a:ea typeface="メイリオ" panose="020B0604030504040204" pitchFamily="50" charset="-128"/>
                <a:cs typeface="メイリオ" panose="020B0604030504040204" pitchFamily="50" charset="-128"/>
              </a:rPr>
              <a:t>の施行前から事業を継続している</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か否か（</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事業の継続性</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②</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経営者</a:t>
            </a:r>
            <a:r>
              <a:rPr lang="ja-JP" altLang="ja-JP" sz="2100" dirty="0">
                <a:latin typeface="メイリオ" panose="020B0604030504040204" pitchFamily="50" charset="-128"/>
                <a:ea typeface="メイリオ" panose="020B0604030504040204" pitchFamily="50" charset="-128"/>
                <a:cs typeface="メイリオ" panose="020B0604030504040204" pitchFamily="50" charset="-128"/>
              </a:rPr>
              <a:t>が同一である、またはそれと同等とみなしうる</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かどうか（</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経営主体の同一性</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③店舗が物理的に同一か否か（</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店舗の同一性</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　等を踏まえて総合的に</a:t>
            </a:r>
            <a:r>
              <a:rPr lang="ja-JP" altLang="ja-JP" sz="2100" dirty="0" smtClean="0">
                <a:latin typeface="メイリオ" panose="020B0604030504040204" pitchFamily="50" charset="-128"/>
                <a:ea typeface="メイリオ" panose="020B0604030504040204" pitchFamily="50" charset="-128"/>
                <a:cs typeface="メイリオ" panose="020B0604030504040204" pitchFamily="50" charset="-128"/>
              </a:rPr>
              <a:t>判断</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する。</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3000"/>
              </a:lnSpc>
            </a:pPr>
            <a:endParaRPr kumimoji="1" lang="ja-JP" altLang="en-US" sz="2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48227149"/>
              </p:ext>
            </p:extLst>
          </p:nvPr>
        </p:nvGraphicFramePr>
        <p:xfrm>
          <a:off x="78954" y="4677544"/>
          <a:ext cx="12633315" cy="1816608"/>
        </p:xfrm>
        <a:graphic>
          <a:graphicData uri="http://schemas.openxmlformats.org/drawingml/2006/table">
            <a:tbl>
              <a:tblPr firstRow="1" bandRow="1">
                <a:tableStyleId>{5940675A-B579-460E-94D1-54222C63F5DA}</a:tableStyleId>
              </a:tblPr>
              <a:tblGrid>
                <a:gridCol w="6321846">
                  <a:extLst>
                    <a:ext uri="{9D8B030D-6E8A-4147-A177-3AD203B41FA5}">
                      <a16:colId xmlns:a16="http://schemas.microsoft.com/office/drawing/2014/main" xmlns="" val="20000"/>
                    </a:ext>
                  </a:extLst>
                </a:gridCol>
                <a:gridCol w="6311469">
                  <a:extLst>
                    <a:ext uri="{9D8B030D-6E8A-4147-A177-3AD203B41FA5}">
                      <a16:colId xmlns:a16="http://schemas.microsoft.com/office/drawing/2014/main" xmlns="" val="20001"/>
                    </a:ext>
                  </a:extLst>
                </a:gridCol>
              </a:tblGrid>
              <a:tr h="426720">
                <a:tc>
                  <a:txBody>
                    <a:bodyPr/>
                    <a:lstStyle/>
                    <a:p>
                      <a:pPr algn="ctr"/>
                      <a:r>
                        <a:rPr kumimoji="1" lang="ja-JP" altLang="en-US" sz="2400" dirty="0" smtClean="0"/>
                        <a:t>「既存」に該当する具体例</a:t>
                      </a:r>
                      <a:endParaRPr kumimoji="1" lang="ja-JP" altLang="en-US" sz="2400" dirty="0"/>
                    </a:p>
                  </a:txBody>
                  <a:tcPr marL="118169" marR="118169" marT="64008" marB="64008"/>
                </a:tc>
                <a:tc>
                  <a:txBody>
                    <a:bodyPr/>
                    <a:lstStyle/>
                    <a:p>
                      <a:pPr algn="ctr"/>
                      <a:r>
                        <a:rPr kumimoji="1" lang="ja-JP" altLang="en-US" sz="2400" dirty="0" smtClean="0"/>
                        <a:t>「既存」に該当しない具体例</a:t>
                      </a:r>
                      <a:endParaRPr kumimoji="1" lang="ja-JP" altLang="en-US" sz="2400" dirty="0"/>
                    </a:p>
                  </a:txBody>
                  <a:tcPr marL="118169" marR="118169" marT="64008" marB="64008"/>
                </a:tc>
                <a:extLst>
                  <a:ext uri="{0D108BD9-81ED-4DB2-BD59-A6C34878D82A}">
                    <a16:rowId xmlns:a16="http://schemas.microsoft.com/office/drawing/2014/main" xmlns="" val="10000"/>
                  </a:ext>
                </a:extLst>
              </a:tr>
              <a:tr h="1322832">
                <a:tc>
                  <a:txBody>
                    <a:bodyPr/>
                    <a:lstStyle/>
                    <a:p>
                      <a:pPr marL="171450" indent="-171450"/>
                      <a:r>
                        <a:rPr kumimoji="1" lang="ja-JP" altLang="en-US" sz="2400" dirty="0" smtClean="0"/>
                        <a:t>・</a:t>
                      </a:r>
                      <a:r>
                        <a:rPr kumimoji="1" lang="ja-JP" altLang="en-US" sz="2400" u="sng" dirty="0" smtClean="0"/>
                        <a:t>子供が店舗を相続した場合等の実質的に経営主体が同一とみなせる場合</a:t>
                      </a:r>
                      <a:endParaRPr kumimoji="1" lang="en-US" altLang="ja-JP" sz="2400" u="sng" dirty="0" smtClean="0"/>
                    </a:p>
                  </a:txBody>
                  <a:tcPr marL="118169" marR="118169" marT="64008" marB="64008"/>
                </a:tc>
                <a:tc>
                  <a:txBody>
                    <a:bodyPr/>
                    <a:lstStyle/>
                    <a:p>
                      <a:pPr marL="171450" indent="-171450"/>
                      <a:r>
                        <a:rPr kumimoji="1" lang="ja-JP" altLang="en-US" sz="2400" dirty="0" smtClean="0"/>
                        <a:t>・</a:t>
                      </a:r>
                      <a:r>
                        <a:rPr kumimoji="1" lang="ja-JP" altLang="en-US" sz="2400" u="sng" dirty="0" smtClean="0"/>
                        <a:t>同一店舗でも全く別の経営主体が新たに開設する場合</a:t>
                      </a:r>
                      <a:endParaRPr kumimoji="1" lang="en-US" altLang="ja-JP" sz="2400" u="sng" dirty="0" smtClean="0"/>
                    </a:p>
                  </a:txBody>
                  <a:tcPr marL="118169" marR="118169" marT="64008" marB="64008"/>
                </a:tc>
                <a:extLst>
                  <a:ext uri="{0D108BD9-81ED-4DB2-BD59-A6C34878D82A}">
                    <a16:rowId xmlns:a16="http://schemas.microsoft.com/office/drawing/2014/main" xmlns="" val="10001"/>
                  </a:ext>
                </a:extLst>
              </a:tr>
            </a:tbl>
          </a:graphicData>
        </a:graphic>
      </p:graphicFrame>
      <p:sp>
        <p:nvSpPr>
          <p:cNvPr id="8"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10</a:t>
            </a:fld>
            <a:endParaRPr lang="ja-JP" altLang="en-US" dirty="0"/>
          </a:p>
        </p:txBody>
      </p:sp>
      <p:sp>
        <p:nvSpPr>
          <p:cNvPr id="9" name="正方形/長方形 8"/>
          <p:cNvSpPr/>
          <p:nvPr/>
        </p:nvSpPr>
        <p:spPr>
          <a:xfrm>
            <a:off x="2705" y="609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既存特定飲食提供施設における「既存」の考え方について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71191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26674" y="8188232"/>
            <a:ext cx="12770427" cy="1231381"/>
          </a:xfrm>
          <a:prstGeom prst="rect">
            <a:avLst/>
          </a:prstGeom>
          <a:noFill/>
        </p:spPr>
        <p:txBody>
          <a:bodyPr wrap="square" lIns="122191" tIns="61096" rIns="122191" bIns="61096" rtlCol="0">
            <a:spAutoFit/>
          </a:bodyPr>
          <a:lstStyle/>
          <a:p>
            <a:pPr marL="600350" indent="-60035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１）　法律上指導・助言について明記していないが、喫煙を発見した場合、命令をする前に違反者に対して、指導により対応していく。その上で、繰り返し指導してもなお喫煙を続ける</a:t>
            </a:r>
            <a:r>
              <a:rPr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等の改善が見られない場合</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に、命令をする。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600350" indent="-60035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本法案における「過料」とは、秩序罰としての「過料」であり、法律秩序を維持するために、法令違反者に制裁として科せられるものである。また、「過料」の金額については、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通知</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基づき</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、地方裁判所の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裁判手続きに</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より決定される。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600350" indent="-600350"/>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569281656"/>
              </p:ext>
            </p:extLst>
          </p:nvPr>
        </p:nvGraphicFramePr>
        <p:xfrm>
          <a:off x="61958" y="768152"/>
          <a:ext cx="12673408" cy="7070629"/>
        </p:xfrm>
        <a:graphic>
          <a:graphicData uri="http://schemas.openxmlformats.org/drawingml/2006/table">
            <a:tbl>
              <a:tblPr firstRow="1" bandRow="1">
                <a:tableStyleId>{5940675A-B579-460E-94D1-54222C63F5DA}</a:tableStyleId>
              </a:tblPr>
              <a:tblGrid>
                <a:gridCol w="2592287">
                  <a:extLst>
                    <a:ext uri="{9D8B030D-6E8A-4147-A177-3AD203B41FA5}">
                      <a16:colId xmlns:a16="http://schemas.microsoft.com/office/drawing/2014/main" xmlns="" val="20000"/>
                    </a:ext>
                  </a:extLst>
                </a:gridCol>
                <a:gridCol w="3456384">
                  <a:extLst>
                    <a:ext uri="{9D8B030D-6E8A-4147-A177-3AD203B41FA5}">
                      <a16:colId xmlns:a16="http://schemas.microsoft.com/office/drawing/2014/main" xmlns="" val="20001"/>
                    </a:ext>
                  </a:extLst>
                </a:gridCol>
                <a:gridCol w="2304256">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gridCol w="2160241">
                  <a:extLst>
                    <a:ext uri="{9D8B030D-6E8A-4147-A177-3AD203B41FA5}">
                      <a16:colId xmlns:a16="http://schemas.microsoft.com/office/drawing/2014/main" xmlns="" val="20004"/>
                    </a:ext>
                  </a:extLst>
                </a:gridCol>
              </a:tblGrid>
              <a:tr h="487973">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義務対象</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義務の内容</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指導・助言</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勧告・公表・命令</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過料</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xmlns="" val="10000"/>
                  </a:ext>
                </a:extLst>
              </a:tr>
              <a:tr h="487973">
                <a:tc rowSpan="2">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全ての者</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喫煙禁止場所における喫煙禁止</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○（命令に限る）</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xmlns="" val="10001"/>
                  </a:ext>
                </a:extLst>
              </a:tr>
              <a:tr h="487973">
                <a:tc vMerge="1">
                  <a:txBody>
                    <a:bodyPr/>
                    <a:lstStyle/>
                    <a:p>
                      <a:pPr algn="ct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紛らわしい標識の掲示禁止</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・標識の汚損等の禁止</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2"/>
                  </a:ext>
                </a:extLst>
              </a:tr>
              <a:tr h="487973">
                <a:tc rowSpan="9">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施設等の管理権原者</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（所有者等の、施設等の設備の改修等を適法に行うことができる権原を有する者のこと）</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gn="l"/>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gn="l"/>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＊を付した項目は、管理権原者に加え、施設の管理者（管理権原者とは別に、事実上現場の管理を行っている者のこと）にも義務が発生する。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喫煙器具・設備等の撤去等</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3"/>
                  </a:ext>
                </a:extLst>
              </a:tr>
              <a:tr h="487973">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喫煙室の基準適合</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4"/>
                  </a:ext>
                </a:extLst>
              </a:tr>
              <a:tr h="842255">
                <a:tc vMerge="1">
                  <a:txBody>
                    <a:bodyPr/>
                    <a:lstStyle/>
                    <a:p>
                      <a:endParaRPr kumimoji="1" lang="ja-JP" altLang="en-US"/>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施設要件の適合</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（喫煙目的施設に限る）</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5"/>
                  </a:ext>
                </a:extLst>
              </a:tr>
              <a:tr h="487973">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施設標識の掲示</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6"/>
                  </a:ext>
                </a:extLst>
              </a:tr>
              <a:tr h="487973">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施設標識の除去</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7"/>
                  </a:ext>
                </a:extLst>
              </a:tr>
              <a:tr h="842255">
                <a:tc vMerge="1">
                  <a:txBody>
                    <a:bodyPr/>
                    <a:lstStyle/>
                    <a:p>
                      <a:pPr algn="ctr"/>
                      <a:endParaRPr kumimoji="1" lang="ja-JP" altLang="en-US" sz="2000" dirty="0"/>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書類の保存（喫煙目的施設・既存特定飲食提供施設に限る）</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8"/>
                  </a:ext>
                </a:extLst>
              </a:tr>
              <a:tr h="487973">
                <a:tc vMerge="1">
                  <a:txBody>
                    <a:bodyPr/>
                    <a:lstStyle/>
                    <a:p>
                      <a:endParaRPr kumimoji="1" lang="ja-JP" altLang="en-US"/>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立入検査への対応</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万円以下）</a:t>
                      </a:r>
                    </a:p>
                  </a:txBody>
                  <a:tcPr anchor="ctr"/>
                </a:tc>
                <a:extLst>
                  <a:ext uri="{0D108BD9-81ED-4DB2-BD59-A6C34878D82A}">
                    <a16:rowId xmlns:a16="http://schemas.microsoft.com/office/drawing/2014/main" xmlns="" val="10009"/>
                  </a:ext>
                </a:extLst>
              </a:tr>
              <a:tr h="487973">
                <a:tc vMerge="1">
                  <a:txBody>
                    <a:bodyPr/>
                    <a:lstStyle/>
                    <a:p>
                      <a:pPr algn="ctr"/>
                      <a:endParaRPr kumimoji="1" lang="ja-JP" altLang="en-US" sz="2000" dirty="0"/>
                    </a:p>
                  </a:txBody>
                  <a:tcPr/>
                </a:tc>
                <a:tc>
                  <a:txBody>
                    <a:bodyPr/>
                    <a:lstStyle/>
                    <a:p>
                      <a:pPr algn="ctr"/>
                      <a:r>
                        <a:rPr kumimoji="1" lang="en-US" altLang="ja-JP" sz="1800" spc="-300" dirty="0" smtClean="0">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800" spc="-300" dirty="0" smtClean="0">
                          <a:latin typeface="メイリオ" panose="020B0604030504040204" pitchFamily="50" charset="-128"/>
                          <a:ea typeface="メイリオ" panose="020B0604030504040204" pitchFamily="50" charset="-128"/>
                          <a:cs typeface="メイリオ" panose="020B0604030504040204" pitchFamily="50" charset="-128"/>
                        </a:rPr>
                        <a:t>歳未満の者の喫煙室への立入禁止</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spc="-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extLst>
                  <a:ext uri="{0D108BD9-81ED-4DB2-BD59-A6C34878D82A}">
                    <a16:rowId xmlns:a16="http://schemas.microsoft.com/office/drawing/2014/main" xmlns="" val="10010"/>
                  </a:ext>
                </a:extLst>
              </a:tr>
              <a:tr h="842255">
                <a:tc vMerge="1">
                  <a:txBody>
                    <a:bodyPr/>
                    <a:lstStyle/>
                    <a:p>
                      <a:endParaRPr kumimoji="1" lang="ja-JP" altLang="en-US"/>
                    </a:p>
                  </a:txBody>
                  <a:tcP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広告・宣伝（喫煙専用室以外の喫煙室設置施設等に限る）</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ctr"/>
                      <a:r>
                        <a:rPr kumimoji="1" lang="ja-JP" altLang="en-US" sz="180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xmlns="" val="10011"/>
                  </a:ext>
                </a:extLst>
              </a:tr>
            </a:tbl>
          </a:graphicData>
        </a:graphic>
      </p:graphicFrame>
      <p:sp>
        <p:nvSpPr>
          <p:cNvPr id="12" name="正方形/長方形 11"/>
          <p:cNvSpPr/>
          <p:nvPr/>
        </p:nvSpPr>
        <p:spPr>
          <a:xfrm>
            <a:off x="7912"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本法案における義務違反者への対応の整理について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11</a:t>
            </a:fld>
            <a:endParaRPr kumimoji="1" lang="ja-JP" altLang="en-US" dirty="0"/>
          </a:p>
        </p:txBody>
      </p:sp>
    </p:spTree>
    <p:extLst>
      <p:ext uri="{BB962C8B-B14F-4D97-AF65-F5344CB8AC3E}">
        <p14:creationId xmlns:p14="http://schemas.microsoft.com/office/powerpoint/2010/main" val="2720520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219842" y="667386"/>
            <a:ext cx="1767877" cy="403200"/>
          </a:xfrm>
          <a:prstGeom prst="roundRect">
            <a:avLst/>
          </a:prstGeom>
          <a:gradFill>
            <a:gsLst>
              <a:gs pos="0">
                <a:schemeClr val="accent2">
                  <a:tint val="50000"/>
                  <a:satMod val="300000"/>
                  <a:lumMod val="42000"/>
                  <a:lumOff val="58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lIns="122191" tIns="61096" rIns="122191" bIns="61096" rtlCol="0" anchor="ctr"/>
          <a:lstStyle/>
          <a:p>
            <a:pPr algn="ctr"/>
            <a:r>
              <a:rPr lang="ja-JP" altLang="en-US" sz="2100" dirty="0">
                <a:latin typeface="+mn-ea"/>
              </a:rPr>
              <a:t>支援措置</a:t>
            </a:r>
          </a:p>
        </p:txBody>
      </p:sp>
      <p:sp>
        <p:nvSpPr>
          <p:cNvPr id="46" name="角丸四角形 45"/>
          <p:cNvSpPr/>
          <p:nvPr/>
        </p:nvSpPr>
        <p:spPr>
          <a:xfrm>
            <a:off x="150058" y="8228181"/>
            <a:ext cx="1907446" cy="403200"/>
          </a:xfrm>
          <a:prstGeom prst="roundRect">
            <a:avLst/>
          </a:prstGeom>
        </p:spPr>
        <p:style>
          <a:lnRef idx="1">
            <a:schemeClr val="accent1"/>
          </a:lnRef>
          <a:fillRef idx="2">
            <a:schemeClr val="accent1"/>
          </a:fillRef>
          <a:effectRef idx="1">
            <a:schemeClr val="accent1"/>
          </a:effectRef>
          <a:fontRef idx="minor">
            <a:schemeClr val="dk1"/>
          </a:fontRef>
        </p:style>
        <p:txBody>
          <a:bodyPr lIns="122191" tIns="61096" rIns="122191" bIns="61096" rtlCol="0" anchor="ctr"/>
          <a:lstStyle/>
          <a:p>
            <a:pPr algn="ctr"/>
            <a:r>
              <a:rPr lang="ja-JP" altLang="en-US" sz="2100" dirty="0">
                <a:latin typeface="+mn-ea"/>
              </a:rPr>
              <a:t>周知啓発</a:t>
            </a:r>
          </a:p>
        </p:txBody>
      </p:sp>
      <p:grpSp>
        <p:nvGrpSpPr>
          <p:cNvPr id="2" name="グループ化 1"/>
          <p:cNvGrpSpPr/>
          <p:nvPr/>
        </p:nvGrpSpPr>
        <p:grpSpPr>
          <a:xfrm>
            <a:off x="473529" y="4397355"/>
            <a:ext cx="12159787" cy="3690002"/>
            <a:chOff x="218078" y="4005064"/>
            <a:chExt cx="9409359" cy="2635716"/>
          </a:xfrm>
        </p:grpSpPr>
        <p:sp>
          <p:nvSpPr>
            <p:cNvPr id="48" name="テキスト ボックス 47"/>
            <p:cNvSpPr txBox="1"/>
            <p:nvPr/>
          </p:nvSpPr>
          <p:spPr>
            <a:xfrm>
              <a:off x="218078" y="4005064"/>
              <a:ext cx="9217023" cy="1025922"/>
            </a:xfrm>
            <a:prstGeom prst="rect">
              <a:avLst/>
            </a:prstGeom>
            <a:noFill/>
          </p:spPr>
          <p:txBody>
            <a:bodyPr wrap="square" tIns="0" bIns="0" rtlCol="0">
              <a:spAutoFit/>
            </a:bodyPr>
            <a:lstStyle/>
            <a:p>
              <a:pPr marL="192427" indent="-610956">
                <a:lnSpc>
                  <a:spcPts val="2673"/>
                </a:lnSpc>
              </a:pPr>
              <a:r>
                <a:rPr lang="ja-JP" altLang="en-US" sz="2100" dirty="0">
                  <a:latin typeface="+mn-ea"/>
                </a:rPr>
                <a:t>○　中小企業等が経営改善設備を取得した場合の特別償却又は税額控除制度（</a:t>
              </a:r>
              <a:r>
                <a:rPr lang="en-US" altLang="ja-JP" sz="2100" dirty="0">
                  <a:latin typeface="+mn-ea"/>
                </a:rPr>
                <a:t>※</a:t>
              </a:r>
              <a:r>
                <a:rPr lang="ja-JP" altLang="en-US" sz="2100" dirty="0">
                  <a:latin typeface="+mn-ea"/>
                </a:rPr>
                <a:t>）について、飲食店等において設置する受動喫煙の防止のための喫煙専用室に係る器具備品及び建物附属設備がその対象となることを明確化する。</a:t>
              </a:r>
              <a:endParaRPr lang="en-US" altLang="ja-JP" sz="2100" dirty="0">
                <a:latin typeface="+mn-ea"/>
              </a:endParaRPr>
            </a:p>
            <a:p>
              <a:pPr marL="192427" indent="-610956">
                <a:lnSpc>
                  <a:spcPts val="2673"/>
                </a:lnSpc>
              </a:pPr>
              <a:r>
                <a:rPr lang="ja-JP" altLang="en-US" sz="1900" dirty="0">
                  <a:latin typeface="+mn-ea"/>
                </a:rPr>
                <a:t>　　</a:t>
              </a:r>
              <a:r>
                <a:rPr lang="ja-JP" altLang="en-US" sz="1300" dirty="0">
                  <a:latin typeface="+mn-ea"/>
                </a:rPr>
                <a:t>　（</a:t>
              </a:r>
              <a:r>
                <a:rPr lang="en-US" altLang="ja-JP" sz="1300" dirty="0">
                  <a:latin typeface="+mn-ea"/>
                </a:rPr>
                <a:t>※</a:t>
              </a:r>
              <a:r>
                <a:rPr lang="ja-JP" altLang="en-US" sz="1300" dirty="0">
                  <a:latin typeface="+mn-ea"/>
                </a:rPr>
                <a:t>）商業・サービス業・農林水産業活性化税制</a:t>
              </a:r>
            </a:p>
          </p:txBody>
        </p:sp>
        <p:sp>
          <p:nvSpPr>
            <p:cNvPr id="49" name="テキスト ボックス 48"/>
            <p:cNvSpPr txBox="1"/>
            <p:nvPr/>
          </p:nvSpPr>
          <p:spPr>
            <a:xfrm>
              <a:off x="340161" y="5157192"/>
              <a:ext cx="9287276" cy="659521"/>
            </a:xfrm>
            <a:prstGeom prst="rect">
              <a:avLst/>
            </a:prstGeom>
            <a:noFill/>
          </p:spPr>
          <p:txBody>
            <a:bodyPr wrap="square" tIns="0" bIns="0" rtlCol="0">
              <a:spAutoFit/>
            </a:bodyPr>
            <a:lstStyle/>
            <a:p>
              <a:pPr marL="192427" indent="-610956">
                <a:lnSpc>
                  <a:spcPts val="2405"/>
                </a:lnSpc>
              </a:pPr>
              <a:r>
                <a:rPr lang="ja-JP" altLang="en-US" sz="1600" dirty="0">
                  <a:latin typeface="+mn-ea"/>
                </a:rPr>
                <a:t>＜参考＞　商業・サービス業・農林水産業活性化税制の概要</a:t>
              </a:r>
              <a:endParaRPr lang="en-US" altLang="ja-JP" sz="1600" dirty="0">
                <a:latin typeface="+mn-ea"/>
              </a:endParaRPr>
            </a:p>
            <a:p>
              <a:pPr marL="192427" indent="-610956">
                <a:lnSpc>
                  <a:spcPts val="2405"/>
                </a:lnSpc>
              </a:pPr>
              <a:r>
                <a:rPr lang="ja-JP" altLang="en-US" sz="1600" dirty="0">
                  <a:latin typeface="+mn-ea"/>
                </a:rPr>
                <a:t>　　　経営改善の取組を行う商業・サービス業等（注</a:t>
              </a:r>
              <a:r>
                <a:rPr lang="en-US" altLang="ja-JP" sz="1600" dirty="0">
                  <a:latin typeface="+mn-ea"/>
                </a:rPr>
                <a:t>1</a:t>
              </a:r>
              <a:r>
                <a:rPr lang="ja-JP" altLang="en-US" sz="1600" dirty="0">
                  <a:latin typeface="+mn-ea"/>
                </a:rPr>
                <a:t>）の中小企業等の設備投資を後押しするため、一定の要件を満たした経営改善設備（注</a:t>
              </a:r>
              <a:r>
                <a:rPr lang="en-US" altLang="ja-JP" sz="1600" dirty="0">
                  <a:latin typeface="+mn-ea"/>
                </a:rPr>
                <a:t>2</a:t>
              </a:r>
              <a:r>
                <a:rPr lang="ja-JP" altLang="en-US" sz="1600" dirty="0">
                  <a:latin typeface="+mn-ea"/>
                </a:rPr>
                <a:t>）の取得を行った場合に、取得価額の特別償却（</a:t>
              </a:r>
              <a:r>
                <a:rPr lang="en-US" altLang="ja-JP" sz="1600" dirty="0">
                  <a:latin typeface="+mn-ea"/>
                </a:rPr>
                <a:t>30</a:t>
              </a:r>
              <a:r>
                <a:rPr lang="ja-JP" altLang="en-US" sz="1600" dirty="0">
                  <a:latin typeface="+mn-ea"/>
                </a:rPr>
                <a:t>％）又は税額控除（７％）（注</a:t>
              </a:r>
              <a:r>
                <a:rPr lang="en-US" altLang="ja-JP" sz="1600" dirty="0">
                  <a:latin typeface="+mn-ea"/>
                </a:rPr>
                <a:t>3</a:t>
              </a:r>
              <a:r>
                <a:rPr lang="ja-JP" altLang="en-US" sz="1600" dirty="0">
                  <a:latin typeface="+mn-ea"/>
                </a:rPr>
                <a:t>）の適用を認める措置。</a:t>
              </a:r>
            </a:p>
          </p:txBody>
        </p:sp>
        <p:sp>
          <p:nvSpPr>
            <p:cNvPr id="50" name="テキスト ボックス 49"/>
            <p:cNvSpPr txBox="1"/>
            <p:nvPr/>
          </p:nvSpPr>
          <p:spPr>
            <a:xfrm>
              <a:off x="1158194" y="5866930"/>
              <a:ext cx="8217052" cy="186864"/>
            </a:xfrm>
            <a:prstGeom prst="rect">
              <a:avLst/>
            </a:prstGeom>
            <a:noFill/>
          </p:spPr>
          <p:txBody>
            <a:bodyPr wrap="square" rtlCol="0">
              <a:spAutoFit/>
            </a:bodyPr>
            <a:lstStyle/>
            <a:p>
              <a:r>
                <a:rPr lang="ja-JP" altLang="en-US" sz="1100" dirty="0">
                  <a:latin typeface="+mn-ea"/>
                </a:rPr>
                <a:t>注</a:t>
              </a:r>
              <a:r>
                <a:rPr lang="en-US" altLang="ja-JP" sz="1100" dirty="0">
                  <a:latin typeface="+mn-ea"/>
                </a:rPr>
                <a:t>1</a:t>
              </a:r>
              <a:r>
                <a:rPr lang="ja-JP" altLang="en-US" sz="1100" dirty="0">
                  <a:latin typeface="+mn-ea"/>
                </a:rPr>
                <a:t>）　対象者は、租税特別措置法上の中小企業等（資本金額１億円以下の法人、農業協同組合等）及び従業員数</a:t>
              </a:r>
              <a:r>
                <a:rPr lang="en-US" altLang="ja-JP" sz="1100" dirty="0">
                  <a:latin typeface="+mn-ea"/>
                </a:rPr>
                <a:t>1,000</a:t>
              </a:r>
              <a:r>
                <a:rPr lang="ja-JP" altLang="en-US" sz="1100" dirty="0">
                  <a:latin typeface="+mn-ea"/>
                </a:rPr>
                <a:t>人以下の個人事業主　</a:t>
              </a:r>
            </a:p>
          </p:txBody>
        </p:sp>
        <p:sp>
          <p:nvSpPr>
            <p:cNvPr id="51" name="テキスト ボックス 50"/>
            <p:cNvSpPr txBox="1"/>
            <p:nvPr/>
          </p:nvSpPr>
          <p:spPr>
            <a:xfrm>
              <a:off x="1158558" y="6033368"/>
              <a:ext cx="8217052" cy="428689"/>
            </a:xfrm>
            <a:prstGeom prst="rect">
              <a:avLst/>
            </a:prstGeom>
            <a:noFill/>
          </p:spPr>
          <p:txBody>
            <a:bodyPr wrap="square" rtlCol="0">
              <a:spAutoFit/>
            </a:bodyPr>
            <a:lstStyle/>
            <a:p>
              <a:r>
                <a:rPr lang="ja-JP" altLang="en-US" sz="1100" dirty="0">
                  <a:latin typeface="+mn-ea"/>
                </a:rPr>
                <a:t>注</a:t>
              </a:r>
              <a:r>
                <a:rPr lang="en-US" altLang="ja-JP" sz="1100" dirty="0">
                  <a:latin typeface="+mn-ea"/>
                </a:rPr>
                <a:t>2</a:t>
              </a:r>
              <a:r>
                <a:rPr lang="ja-JP" altLang="en-US" sz="1100" dirty="0">
                  <a:latin typeface="+mn-ea"/>
                </a:rPr>
                <a:t>）　認定経営革新等支援機関等（商工会議所等）による、経営改善に関する指導に伴って取得する下記の設備が対象</a:t>
              </a:r>
              <a:endParaRPr lang="en-US" altLang="ja-JP" sz="1100" dirty="0">
                <a:latin typeface="+mn-ea"/>
              </a:endParaRPr>
            </a:p>
            <a:p>
              <a:r>
                <a:rPr lang="ja-JP" altLang="en-US" sz="1100" dirty="0">
                  <a:latin typeface="+mn-ea"/>
                </a:rPr>
                <a:t>　　　・　器具・備品（１台又は１基の取得価額が１台</a:t>
              </a:r>
              <a:r>
                <a:rPr lang="en-US" altLang="ja-JP" sz="1100" dirty="0">
                  <a:latin typeface="+mn-ea"/>
                </a:rPr>
                <a:t>30</a:t>
              </a:r>
              <a:r>
                <a:rPr lang="ja-JP" altLang="en-US" sz="1100" dirty="0">
                  <a:latin typeface="+mn-ea"/>
                </a:rPr>
                <a:t>万円以上）</a:t>
              </a:r>
              <a:endParaRPr lang="en-US" altLang="ja-JP" sz="1100" dirty="0">
                <a:latin typeface="+mn-ea"/>
              </a:endParaRPr>
            </a:p>
            <a:p>
              <a:r>
                <a:rPr lang="ja-JP" altLang="en-US" sz="1100" dirty="0">
                  <a:latin typeface="+mn-ea"/>
                </a:rPr>
                <a:t>　　　・　建物附属設備（１台の取得価額が</a:t>
              </a:r>
              <a:r>
                <a:rPr lang="en-US" altLang="ja-JP" sz="1100" dirty="0">
                  <a:latin typeface="+mn-ea"/>
                </a:rPr>
                <a:t>60</a:t>
              </a:r>
              <a:r>
                <a:rPr lang="ja-JP" altLang="en-US" sz="1100" dirty="0">
                  <a:latin typeface="+mn-ea"/>
                </a:rPr>
                <a:t>万円以上）</a:t>
              </a:r>
              <a:endParaRPr lang="en-US" altLang="ja-JP" sz="1100" dirty="0">
                <a:latin typeface="+mn-ea"/>
              </a:endParaRPr>
            </a:p>
          </p:txBody>
        </p:sp>
        <p:sp>
          <p:nvSpPr>
            <p:cNvPr id="52" name="テキスト ボックス 51"/>
            <p:cNvSpPr txBox="1"/>
            <p:nvPr/>
          </p:nvSpPr>
          <p:spPr>
            <a:xfrm>
              <a:off x="1157300" y="6453916"/>
              <a:ext cx="8217052" cy="186864"/>
            </a:xfrm>
            <a:prstGeom prst="rect">
              <a:avLst/>
            </a:prstGeom>
            <a:noFill/>
          </p:spPr>
          <p:txBody>
            <a:bodyPr wrap="square" rtlCol="0">
              <a:spAutoFit/>
            </a:bodyPr>
            <a:lstStyle/>
            <a:p>
              <a:r>
                <a:rPr lang="ja-JP" altLang="en-US" sz="1100" dirty="0">
                  <a:latin typeface="+mn-ea"/>
                </a:rPr>
                <a:t>注</a:t>
              </a:r>
              <a:r>
                <a:rPr lang="en-US" altLang="ja-JP" sz="1100" dirty="0">
                  <a:latin typeface="+mn-ea"/>
                </a:rPr>
                <a:t>3</a:t>
              </a:r>
              <a:r>
                <a:rPr lang="ja-JP" altLang="en-US" sz="1100" dirty="0">
                  <a:latin typeface="+mn-ea"/>
                </a:rPr>
                <a:t>）  税額控除の対象は、資本金が</a:t>
              </a:r>
              <a:r>
                <a:rPr lang="en-US" altLang="ja-JP" sz="1100" dirty="0">
                  <a:latin typeface="+mn-ea"/>
                </a:rPr>
                <a:t>3,000</a:t>
              </a:r>
              <a:r>
                <a:rPr lang="ja-JP" altLang="en-US" sz="1100" dirty="0">
                  <a:latin typeface="+mn-ea"/>
                </a:rPr>
                <a:t>万円以下の中小企業等又は個人事業主に限る　</a:t>
              </a:r>
            </a:p>
          </p:txBody>
        </p:sp>
      </p:grpSp>
      <p:sp>
        <p:nvSpPr>
          <p:cNvPr id="14" name="テキスト ボックス 13"/>
          <p:cNvSpPr txBox="1"/>
          <p:nvPr/>
        </p:nvSpPr>
        <p:spPr>
          <a:xfrm>
            <a:off x="445185" y="3175155"/>
            <a:ext cx="11911230" cy="718145"/>
          </a:xfrm>
          <a:prstGeom prst="rect">
            <a:avLst/>
          </a:prstGeom>
          <a:noFill/>
        </p:spPr>
        <p:txBody>
          <a:bodyPr wrap="square" lIns="122191" tIns="0" rIns="122191" bIns="0" rtlCol="0">
            <a:spAutoFit/>
          </a:bodyPr>
          <a:lstStyle/>
          <a:p>
            <a:pPr marL="192427" indent="-610956">
              <a:lnSpc>
                <a:spcPts val="2673"/>
              </a:lnSpc>
            </a:pPr>
            <a:r>
              <a:rPr lang="ja-JP" altLang="en-US" sz="2100" dirty="0">
                <a:latin typeface="+mn-ea"/>
              </a:rPr>
              <a:t>○　屋外における受動喫煙対策として、自治体が行う屋外における分煙施設の整備に対し、地方財政措置による支援を行う。　</a:t>
            </a:r>
            <a:endParaRPr lang="en-US" altLang="ja-JP" sz="1300" dirty="0">
              <a:latin typeface="+mn-ea"/>
            </a:endParaRPr>
          </a:p>
        </p:txBody>
      </p:sp>
      <p:sp>
        <p:nvSpPr>
          <p:cNvPr id="17" name="テキスト ボックス 16"/>
          <p:cNvSpPr txBox="1"/>
          <p:nvPr/>
        </p:nvSpPr>
        <p:spPr>
          <a:xfrm>
            <a:off x="279973" y="8719771"/>
            <a:ext cx="12262556" cy="718145"/>
          </a:xfrm>
          <a:prstGeom prst="rect">
            <a:avLst/>
          </a:prstGeom>
          <a:noFill/>
        </p:spPr>
        <p:txBody>
          <a:bodyPr wrap="square" lIns="122191" tIns="0" rIns="122191" bIns="0" rtlCol="0">
            <a:spAutoFit/>
          </a:bodyPr>
          <a:lstStyle/>
          <a:p>
            <a:pPr marL="192427" indent="-610956">
              <a:lnSpc>
                <a:spcPts val="2673"/>
              </a:lnSpc>
            </a:pPr>
            <a:r>
              <a:rPr lang="ja-JP" altLang="en-US" sz="2100" dirty="0">
                <a:latin typeface="+mn-ea"/>
              </a:rPr>
              <a:t>○　国民や施設の管理権原者などに対し、受動喫煙による健康影響等について、国及び地方自治体がパンフレット資材の作成・配布等を通じて周知啓発を行う。</a:t>
            </a:r>
            <a:r>
              <a:rPr lang="en-US" altLang="ja-JP" sz="2100" dirty="0">
                <a:latin typeface="+mn-ea"/>
              </a:rPr>
              <a:t>【</a:t>
            </a:r>
            <a:r>
              <a:rPr lang="ja-JP" altLang="en-US" sz="2100" dirty="0">
                <a:latin typeface="+mn-ea"/>
              </a:rPr>
              <a:t>９億円（平成</a:t>
            </a:r>
            <a:r>
              <a:rPr lang="en-US" altLang="ja-JP" sz="2100" dirty="0">
                <a:latin typeface="+mn-ea"/>
              </a:rPr>
              <a:t>30</a:t>
            </a:r>
            <a:r>
              <a:rPr lang="ja-JP" altLang="en-US" sz="2100" dirty="0">
                <a:latin typeface="+mn-ea"/>
              </a:rPr>
              <a:t>年度</a:t>
            </a:r>
            <a:r>
              <a:rPr lang="ja-JP" altLang="en-US" sz="2100" dirty="0" smtClean="0">
                <a:latin typeface="+mn-ea"/>
              </a:rPr>
              <a:t>予算）</a:t>
            </a:r>
            <a:r>
              <a:rPr lang="en-US" altLang="ja-JP" sz="2100" dirty="0">
                <a:latin typeface="+mn-ea"/>
              </a:rPr>
              <a:t>】</a:t>
            </a:r>
            <a:r>
              <a:rPr lang="ja-JP" altLang="en-US" sz="1300" dirty="0">
                <a:latin typeface="+mn-ea"/>
              </a:rPr>
              <a:t>　</a:t>
            </a:r>
            <a:endParaRPr lang="en-US" altLang="ja-JP" sz="1300" dirty="0">
              <a:latin typeface="+mn-ea"/>
            </a:endParaRPr>
          </a:p>
        </p:txBody>
      </p:sp>
      <p:sp>
        <p:nvSpPr>
          <p:cNvPr id="16" name="テキスト ボックス 15"/>
          <p:cNvSpPr txBox="1"/>
          <p:nvPr/>
        </p:nvSpPr>
        <p:spPr>
          <a:xfrm>
            <a:off x="250111" y="1114758"/>
            <a:ext cx="2612784" cy="359072"/>
          </a:xfrm>
          <a:prstGeom prst="rect">
            <a:avLst/>
          </a:prstGeom>
          <a:noFill/>
        </p:spPr>
        <p:txBody>
          <a:bodyPr wrap="square" lIns="122191" tIns="0" rIns="122191" bIns="0" rtlCol="0">
            <a:spAutoFit/>
          </a:bodyPr>
          <a:lstStyle/>
          <a:p>
            <a:pPr marL="192427" indent="-610956">
              <a:lnSpc>
                <a:spcPts val="2673"/>
              </a:lnSpc>
            </a:pPr>
            <a:r>
              <a:rPr lang="en-US" altLang="ja-JP" sz="2100" dirty="0">
                <a:latin typeface="+mn-ea"/>
              </a:rPr>
              <a:t>【</a:t>
            </a:r>
            <a:r>
              <a:rPr lang="ja-JP" altLang="en-US" sz="2100" dirty="0">
                <a:latin typeface="+mn-ea"/>
              </a:rPr>
              <a:t>予算措置等</a:t>
            </a:r>
            <a:r>
              <a:rPr lang="en-US" altLang="ja-JP" sz="2100" dirty="0">
                <a:latin typeface="+mn-ea"/>
              </a:rPr>
              <a:t>】</a:t>
            </a:r>
          </a:p>
        </p:txBody>
      </p:sp>
      <p:sp>
        <p:nvSpPr>
          <p:cNvPr id="18" name="テキスト ボックス 17"/>
          <p:cNvSpPr txBox="1"/>
          <p:nvPr/>
        </p:nvSpPr>
        <p:spPr>
          <a:xfrm>
            <a:off x="250110" y="4038283"/>
            <a:ext cx="2612784" cy="359072"/>
          </a:xfrm>
          <a:prstGeom prst="rect">
            <a:avLst/>
          </a:prstGeom>
          <a:noFill/>
        </p:spPr>
        <p:txBody>
          <a:bodyPr wrap="square" lIns="122191" tIns="0" rIns="122191" bIns="0" rtlCol="0">
            <a:spAutoFit/>
          </a:bodyPr>
          <a:lstStyle/>
          <a:p>
            <a:pPr marL="192427" indent="-610956">
              <a:lnSpc>
                <a:spcPts val="2673"/>
              </a:lnSpc>
            </a:pPr>
            <a:r>
              <a:rPr lang="en-US" altLang="ja-JP" sz="2100" dirty="0">
                <a:latin typeface="+mn-ea"/>
              </a:rPr>
              <a:t>【</a:t>
            </a:r>
            <a:r>
              <a:rPr lang="ja-JP" altLang="en-US" sz="2100" dirty="0">
                <a:latin typeface="+mn-ea"/>
              </a:rPr>
              <a:t>税制上の措置</a:t>
            </a:r>
            <a:r>
              <a:rPr lang="en-US" altLang="ja-JP" sz="2100" dirty="0">
                <a:latin typeface="+mn-ea"/>
              </a:rPr>
              <a:t>】</a:t>
            </a:r>
          </a:p>
        </p:txBody>
      </p:sp>
      <p:sp>
        <p:nvSpPr>
          <p:cNvPr id="20" name="テキスト ボックス 19"/>
          <p:cNvSpPr txBox="1"/>
          <p:nvPr/>
        </p:nvSpPr>
        <p:spPr>
          <a:xfrm>
            <a:off x="445187" y="1506890"/>
            <a:ext cx="12748738" cy="1492716"/>
          </a:xfrm>
          <a:prstGeom prst="rect">
            <a:avLst/>
          </a:prstGeom>
          <a:noFill/>
        </p:spPr>
        <p:txBody>
          <a:bodyPr wrap="square" lIns="122191" tIns="0" rIns="122191" bIns="0" rtlCol="0">
            <a:spAutoFit/>
          </a:bodyPr>
          <a:lstStyle/>
          <a:p>
            <a:pPr marL="420032" indent="-840065">
              <a:lnSpc>
                <a:spcPts val="2673"/>
              </a:lnSpc>
            </a:pPr>
            <a:r>
              <a:rPr lang="ja-JP" altLang="en-US" sz="2100" dirty="0">
                <a:latin typeface="+mn-ea"/>
              </a:rPr>
              <a:t>○　飲食店等における中小企業の事業主等が、受動喫煙対策として一定の基準を満たす喫煙専用室等を</a:t>
            </a:r>
            <a:endParaRPr lang="en-US" altLang="ja-JP" sz="2100" dirty="0">
              <a:latin typeface="+mn-ea"/>
            </a:endParaRPr>
          </a:p>
          <a:p>
            <a:pPr marL="420032" indent="-840065">
              <a:lnSpc>
                <a:spcPts val="2673"/>
              </a:lnSpc>
            </a:pPr>
            <a:r>
              <a:rPr lang="ja-JP" altLang="en-US" sz="2100" dirty="0">
                <a:latin typeface="+mn-ea"/>
              </a:rPr>
              <a:t>　整備する際、その費用の助成を行う。</a:t>
            </a:r>
            <a:r>
              <a:rPr lang="en-US" altLang="ja-JP" sz="2100" dirty="0">
                <a:latin typeface="+mn-ea"/>
              </a:rPr>
              <a:t>【33</a:t>
            </a:r>
            <a:r>
              <a:rPr lang="ja-JP" altLang="en-US" sz="2100" dirty="0">
                <a:latin typeface="+mn-ea"/>
              </a:rPr>
              <a:t>億円（平成</a:t>
            </a:r>
            <a:r>
              <a:rPr lang="en-US" altLang="ja-JP" sz="2100" dirty="0">
                <a:latin typeface="+mn-ea"/>
              </a:rPr>
              <a:t>30</a:t>
            </a:r>
            <a:r>
              <a:rPr lang="ja-JP" altLang="en-US" sz="2100" dirty="0">
                <a:latin typeface="+mn-ea"/>
              </a:rPr>
              <a:t>年度</a:t>
            </a:r>
            <a:r>
              <a:rPr lang="ja-JP" altLang="en-US" sz="2100" dirty="0" smtClean="0">
                <a:latin typeface="+mn-ea"/>
              </a:rPr>
              <a:t>予算）</a:t>
            </a:r>
            <a:r>
              <a:rPr lang="en-US" altLang="ja-JP" sz="2100" dirty="0">
                <a:latin typeface="+mn-ea"/>
              </a:rPr>
              <a:t>】</a:t>
            </a:r>
            <a:r>
              <a:rPr lang="ja-JP" altLang="en-US" sz="2100" dirty="0">
                <a:latin typeface="+mn-ea"/>
              </a:rPr>
              <a:t>　</a:t>
            </a:r>
            <a:endParaRPr lang="en-US" altLang="ja-JP" sz="2100" dirty="0">
              <a:latin typeface="+mn-ea"/>
            </a:endParaRPr>
          </a:p>
          <a:p>
            <a:pPr marL="420032" indent="-840065"/>
            <a:r>
              <a:rPr lang="ja-JP" altLang="en-US" sz="1300" dirty="0">
                <a:solidFill>
                  <a:schemeClr val="accent1"/>
                </a:solidFill>
                <a:latin typeface="+mn-ea"/>
              </a:rPr>
              <a:t>　</a:t>
            </a:r>
            <a:r>
              <a:rPr lang="ja-JP" altLang="en-US" sz="1300" dirty="0">
                <a:latin typeface="+mn-ea"/>
              </a:rPr>
              <a:t>＜参考＞　</a:t>
            </a:r>
            <a:r>
              <a:rPr lang="ja-JP" altLang="en-US" sz="1300" dirty="0" smtClean="0">
                <a:latin typeface="+mn-ea"/>
              </a:rPr>
              <a:t>助成の</a:t>
            </a:r>
            <a:r>
              <a:rPr lang="ja-JP" altLang="en-US" sz="1300" dirty="0">
                <a:latin typeface="+mn-ea"/>
              </a:rPr>
              <a:t>概要（平成</a:t>
            </a:r>
            <a:r>
              <a:rPr lang="en-US" altLang="ja-JP" sz="1300" dirty="0">
                <a:latin typeface="+mn-ea"/>
              </a:rPr>
              <a:t>30</a:t>
            </a:r>
            <a:r>
              <a:rPr lang="ja-JP" altLang="en-US" sz="1300" dirty="0">
                <a:latin typeface="+mn-ea"/>
              </a:rPr>
              <a:t>年度実施内容（予定））</a:t>
            </a:r>
            <a:endParaRPr lang="en-US" altLang="ja-JP" sz="1300" dirty="0">
              <a:latin typeface="+mn-ea"/>
            </a:endParaRPr>
          </a:p>
          <a:p>
            <a:pPr marL="420032" indent="-840065"/>
            <a:r>
              <a:rPr lang="ja-JP" altLang="en-US" sz="1300" dirty="0">
                <a:latin typeface="+mn-ea"/>
              </a:rPr>
              <a:t>　　　　　　　　　　・助成率：１／２（飲食店は２／３）　　・上限額：</a:t>
            </a:r>
            <a:r>
              <a:rPr lang="en-US" altLang="ja-JP" sz="1300" dirty="0">
                <a:latin typeface="+mn-ea"/>
              </a:rPr>
              <a:t>100</a:t>
            </a:r>
            <a:r>
              <a:rPr lang="ja-JP" altLang="en-US" sz="1300" dirty="0">
                <a:latin typeface="+mn-ea"/>
              </a:rPr>
              <a:t>万円</a:t>
            </a:r>
            <a:endParaRPr lang="en-US" altLang="ja-JP" sz="1300" dirty="0">
              <a:latin typeface="+mn-ea"/>
            </a:endParaRPr>
          </a:p>
          <a:p>
            <a:pPr marL="420032" indent="-840065"/>
            <a:r>
              <a:rPr lang="ja-JP" altLang="en-US" sz="1300" dirty="0">
                <a:latin typeface="+mn-ea"/>
              </a:rPr>
              <a:t>　　　　　　　　　　・助成対象：以下の措置にかかる工費、設備費、備品費、機械装置費など</a:t>
            </a:r>
            <a:endParaRPr lang="en-US" altLang="ja-JP" sz="1300" dirty="0">
              <a:latin typeface="+mn-ea"/>
            </a:endParaRPr>
          </a:p>
          <a:p>
            <a:pPr marL="420032" indent="-840065"/>
            <a:r>
              <a:rPr lang="ja-JP" altLang="en-US" sz="1300" dirty="0">
                <a:latin typeface="+mn-ea"/>
              </a:rPr>
              <a:t>　　　　　　　　　　　　　　　　　　①喫煙室の設置・改修、②屋外喫煙所（閉鎖系）の設置・改修、③換気装置の設置など（宿泊業・飲食店を営んでいる事業場のみ）</a:t>
            </a:r>
          </a:p>
        </p:txBody>
      </p:sp>
      <p:sp>
        <p:nvSpPr>
          <p:cNvPr id="21"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12</a:t>
            </a:fld>
            <a:endParaRPr lang="ja-JP" altLang="en-US" dirty="0"/>
          </a:p>
        </p:txBody>
      </p:sp>
      <p:sp>
        <p:nvSpPr>
          <p:cNvPr id="22" name="正方形/長方形 21"/>
          <p:cNvSpPr/>
          <p:nvPr/>
        </p:nvSpPr>
        <p:spPr>
          <a:xfrm>
            <a:off x="-20330" y="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受動喫煙対策に係る支援措置、周知啓発について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81515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30812" y="814234"/>
            <a:ext cx="12102504" cy="3096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48107" rIns="96214" bIns="48107" rtlCol="0" anchor="ctr"/>
          <a:lstStyle/>
          <a:p>
            <a:pPr marL="248202" indent="-248202">
              <a:lnSpc>
                <a:spcPts val="2700"/>
              </a:lnSpc>
              <a:spcBef>
                <a:spcPts val="802"/>
              </a:spcBef>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喫煙専用室については、</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「室外への煙の流出防止措置」を講ずることが必要。</a:t>
            </a:r>
            <a:endParaRPr lang="en-US" altLang="ja-JP"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700"/>
              </a:lnSpc>
              <a:spcBef>
                <a:spcPts val="2000"/>
              </a:spcBef>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現在、厚生労働省が中小企業事業主に対して実施している「受動喫煙防止対策助成金」において、助成の対象としている喫煙室等の基準は以下のとおり。</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7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喫煙室の入口で、喫煙室内に向かう風速が</a:t>
            </a:r>
            <a:r>
              <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0.2</a:t>
            </a:r>
            <a:r>
              <a:rPr lang="ja-JP" altLang="en-US" sz="21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ｍ</a:t>
            </a:r>
            <a:r>
              <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秒以上</a:t>
            </a:r>
            <a:endParaRPr lang="en-US" altLang="ja-JP" sz="1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700"/>
              </a:lnSpc>
              <a:spcBef>
                <a:spcPts val="2000"/>
              </a:spcBef>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今般の案における喫煙専用室の</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具体的基準については、今後、有識者の意見等も伺い、定める</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予定</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280120" y="4368552"/>
            <a:ext cx="3435335" cy="346249"/>
          </a:xfrm>
          <a:prstGeom prst="rect">
            <a:avLst/>
          </a:prstGeom>
          <a:noFill/>
        </p:spPr>
        <p:txBody>
          <a:bodyPr wrap="square" lIns="122191" tIns="0" rIns="122191" bIns="0" rtlCol="0">
            <a:spAutoFit/>
          </a:bodyPr>
          <a:lstStyle/>
          <a:p>
            <a:pPr marL="192427" indent="-610956">
              <a:lnSpc>
                <a:spcPts val="2673"/>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（喫煙専用室のイメージ）</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Picture 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8726" y="4828069"/>
            <a:ext cx="3512394" cy="3268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6977" y="4804741"/>
            <a:ext cx="3662883"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2097" y="-1491"/>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喫煙専用室のイメージについて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13</a:t>
            </a:fld>
            <a:endParaRPr kumimoji="1" lang="ja-JP" altLang="en-US" dirty="0"/>
          </a:p>
        </p:txBody>
      </p:sp>
    </p:spTree>
    <p:extLst>
      <p:ext uri="{BB962C8B-B14F-4D97-AF65-F5344CB8AC3E}">
        <p14:creationId xmlns:p14="http://schemas.microsoft.com/office/powerpoint/2010/main" val="3363279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7372" y="650058"/>
            <a:ext cx="12507934" cy="1471388"/>
          </a:xfrm>
          <a:prstGeom prst="rect">
            <a:avLst/>
          </a:prstGeom>
          <a:ln w="19050">
            <a:solidFill>
              <a:schemeClr val="tx1"/>
            </a:solidFill>
          </a:ln>
        </p:spPr>
        <p:txBody>
          <a:bodyPr lIns="122169" tIns="144294" rIns="122169" bIns="61085" anchor="ctr"/>
          <a:lstStyle>
            <a:lvl1pPr lvl="0" algn="ctr" rtl="0">
              <a:buNone/>
              <a:defRPr sz="4400">
                <a:solidFill>
                  <a:schemeClr val="tx1"/>
                </a:solidFill>
                <a:latin typeface="Calibri"/>
              </a:defRPr>
            </a:lvl1pPr>
          </a:lstStyle>
          <a:p>
            <a:pPr marL="602363" indent="-602363" algn="just">
              <a:lnSpc>
                <a:spcPts val="2003"/>
              </a:lnSpc>
            </a:pP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08112" y="590228"/>
            <a:ext cx="12396734" cy="1246495"/>
          </a:xfrm>
          <a:prstGeom prst="rect">
            <a:avLst/>
          </a:prstGeom>
          <a:noFill/>
        </p:spPr>
        <p:txBody>
          <a:bodyPr wrap="square" rtlCol="0">
            <a:spAutoFit/>
          </a:bodyPr>
          <a:lstStyle/>
          <a:p>
            <a:pPr marL="360363" indent="-276225" algn="just">
              <a:lnSpc>
                <a:spcPts val="30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受動</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喫煙によってリスクが</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高まる病気</a:t>
            </a:r>
            <a:r>
              <a:rPr lang="en-US" altLang="ja-JP" sz="2000"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肺がん</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、虚血性心疾患、脳卒中、乳幼児突然死症候群（</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SIDS</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がある。</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60363" indent="-276225" algn="just">
              <a:lnSpc>
                <a:spcPts val="3000"/>
              </a:lnSpc>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年間</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人が、受動喫煙を受けなければ、これらの疾患で死亡せずに済んだと</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推計されている。</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208113" y="2424336"/>
            <a:ext cx="5440038" cy="461665"/>
          </a:xfrm>
          <a:prstGeom prst="rect">
            <a:avLst/>
          </a:prstGeom>
        </p:spPr>
        <p:txBody>
          <a:bodyPr wrap="square" anchor="ctr">
            <a:spAutoFit/>
          </a:bodyPr>
          <a:lstStyle/>
          <a:p>
            <a:pPr algn="ct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受動喫煙によってリスクが</a:t>
            </a:r>
            <a:r>
              <a:rPr lang="ja-JP" altLang="en-US" b="1"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高まる病気</a:t>
            </a:r>
            <a:endPar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p:cNvSpPr/>
          <p:nvPr/>
        </p:nvSpPr>
        <p:spPr>
          <a:xfrm>
            <a:off x="555043" y="8659415"/>
            <a:ext cx="5413709" cy="461665"/>
          </a:xfrm>
          <a:prstGeom prst="rect">
            <a:avLst/>
          </a:prstGeom>
        </p:spPr>
        <p:txBody>
          <a:bodyPr wrap="square">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出典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喫煙と健康　喫煙の健康影響に関する検討会報告書</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国立がん研究センターがん情報サービス</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7984976" y="1790231"/>
            <a:ext cx="4824536" cy="312165"/>
          </a:xfrm>
          <a:prstGeom prst="rect">
            <a:avLst/>
          </a:prstGeom>
        </p:spPr>
        <p:txBody>
          <a:bodyPr wrap="square" lIns="65306" tIns="32653" rIns="65306" bIns="32653">
            <a:spAutoFit/>
          </a:bodyPr>
          <a:lstStyle/>
          <a:p>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因果関係を推定する証拠</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が十分</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（確実）</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な病気</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4" name="グループ化 23"/>
          <p:cNvGrpSpPr/>
          <p:nvPr/>
        </p:nvGrpSpPr>
        <p:grpSpPr>
          <a:xfrm>
            <a:off x="352128" y="3360442"/>
            <a:ext cx="5459499" cy="3888431"/>
            <a:chOff x="251521" y="1142138"/>
            <a:chExt cx="3851135" cy="4144882"/>
          </a:xfrm>
        </p:grpSpPr>
        <p:pic>
          <p:nvPicPr>
            <p:cNvPr id="25" name="pasted-image.pd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3063" y="1265141"/>
              <a:ext cx="2290237" cy="4021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cxnSp>
          <p:nvCxnSpPr>
            <p:cNvPr id="41" name="直線コネクタ 40"/>
            <p:cNvCxnSpPr/>
            <p:nvPr/>
          </p:nvCxnSpPr>
          <p:spPr bwMode="auto">
            <a:xfrm>
              <a:off x="1817485" y="1598494"/>
              <a:ext cx="826437" cy="1"/>
            </a:xfrm>
            <a:prstGeom prst="line">
              <a:avLst/>
            </a:prstGeom>
            <a:solidFill>
              <a:srgbClr val="D97573"/>
            </a:solidFill>
            <a:ln>
              <a:solidFill>
                <a:srgbClr val="CD0025"/>
              </a:solidFill>
              <a:headEnd type="oval"/>
              <a:tailEnd type="oval"/>
            </a:ln>
          </p:spPr>
          <p:style>
            <a:lnRef idx="1">
              <a:schemeClr val="dk1"/>
            </a:lnRef>
            <a:fillRef idx="0">
              <a:schemeClr val="dk1"/>
            </a:fillRef>
            <a:effectRef idx="0">
              <a:schemeClr val="dk1"/>
            </a:effectRef>
            <a:fontRef idx="minor">
              <a:schemeClr val="tx1"/>
            </a:fontRef>
          </p:style>
        </p:cxnSp>
        <p:sp>
          <p:nvSpPr>
            <p:cNvPr id="42" name="角丸四角形 41"/>
            <p:cNvSpPr/>
            <p:nvPr/>
          </p:nvSpPr>
          <p:spPr bwMode="auto">
            <a:xfrm>
              <a:off x="2643922" y="1142138"/>
              <a:ext cx="847958" cy="785451"/>
            </a:xfrm>
            <a:prstGeom prst="roundRect">
              <a:avLst>
                <a:gd name="adj" fmla="val 20714"/>
              </a:avLst>
            </a:prstGeom>
            <a:solidFill>
              <a:srgbClr val="CD0025"/>
            </a:solidFill>
            <a:ln w="12700" cmpd="sng">
              <a:solidFill>
                <a:srgbClr val="CD0025"/>
              </a:solid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脳</a:t>
              </a:r>
              <a:r>
                <a:rPr lang="ja-JP" altLang="en-US" sz="1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卒中</a:t>
              </a:r>
              <a:endParaRPr lang="en-US" altLang="ja-JP" sz="1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defRPr/>
              </a:pPr>
              <a:r>
                <a:rPr lang="en-US" altLang="ja-JP"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コネクタ 42"/>
            <p:cNvCxnSpPr>
              <a:stCxn id="47" idx="2"/>
            </p:cNvCxnSpPr>
            <p:nvPr/>
          </p:nvCxnSpPr>
          <p:spPr bwMode="auto">
            <a:xfrm>
              <a:off x="689658" y="2236159"/>
              <a:ext cx="655364" cy="618135"/>
            </a:xfrm>
            <a:prstGeom prst="line">
              <a:avLst/>
            </a:prstGeom>
            <a:ln>
              <a:solidFill>
                <a:srgbClr val="CD0025"/>
              </a:solidFill>
              <a:headEnd type="oval"/>
              <a:tailEnd type="oval"/>
            </a:ln>
          </p:spPr>
          <p:style>
            <a:lnRef idx="1">
              <a:schemeClr val="dk1"/>
            </a:lnRef>
            <a:fillRef idx="0">
              <a:schemeClr val="dk1"/>
            </a:fillRef>
            <a:effectRef idx="0">
              <a:schemeClr val="dk1"/>
            </a:effectRef>
            <a:fontRef idx="minor">
              <a:schemeClr val="tx1"/>
            </a:fontRef>
          </p:style>
        </p:cxnSp>
        <p:sp>
          <p:nvSpPr>
            <p:cNvPr id="44" name="角丸四角形 43"/>
            <p:cNvSpPr/>
            <p:nvPr/>
          </p:nvSpPr>
          <p:spPr bwMode="auto">
            <a:xfrm>
              <a:off x="2662656" y="2339740"/>
              <a:ext cx="1440000" cy="730624"/>
            </a:xfrm>
            <a:prstGeom prst="roundRect">
              <a:avLst>
                <a:gd name="adj" fmla="val 20714"/>
              </a:avLst>
            </a:prstGeom>
            <a:solidFill>
              <a:srgbClr val="CD0025"/>
            </a:solidFill>
            <a:ln>
              <a:no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虚血性心</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疾患</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5" name="直線コネクタ 44"/>
            <p:cNvCxnSpPr/>
            <p:nvPr/>
          </p:nvCxnSpPr>
          <p:spPr bwMode="auto">
            <a:xfrm flipV="1">
              <a:off x="1817485" y="2638223"/>
              <a:ext cx="837355" cy="432141"/>
            </a:xfrm>
            <a:prstGeom prst="line">
              <a:avLst/>
            </a:prstGeom>
            <a:ln>
              <a:solidFill>
                <a:srgbClr val="CD0025"/>
              </a:solidFill>
              <a:headEnd type="oval"/>
              <a:tailEnd type="oval"/>
            </a:ln>
          </p:spPr>
          <p:style>
            <a:lnRef idx="1">
              <a:schemeClr val="dk1"/>
            </a:lnRef>
            <a:fillRef idx="0">
              <a:schemeClr val="dk1"/>
            </a:fillRef>
            <a:effectRef idx="0">
              <a:schemeClr val="dk1"/>
            </a:effectRef>
            <a:fontRef idx="minor">
              <a:schemeClr val="tx1"/>
            </a:fontRef>
          </p:style>
        </p:cxnSp>
        <p:sp>
          <p:nvSpPr>
            <p:cNvPr id="46" name="角丸四角形 45"/>
            <p:cNvSpPr/>
            <p:nvPr/>
          </p:nvSpPr>
          <p:spPr>
            <a:xfrm>
              <a:off x="302316" y="4596205"/>
              <a:ext cx="2912466" cy="468000"/>
            </a:xfrm>
            <a:prstGeom prst="roundRect">
              <a:avLst>
                <a:gd name="adj" fmla="val 20714"/>
              </a:avLst>
            </a:prstGeom>
            <a:solidFill>
              <a:srgbClr val="CD0025"/>
            </a:solidFill>
            <a:ln w="12700" cmpd="sng">
              <a:solidFill>
                <a:srgbClr val="CD0025"/>
              </a:solid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乳幼児突然死症候群</a:t>
              </a: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SIDS</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(4.7</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角丸四角形 46"/>
            <p:cNvSpPr/>
            <p:nvPr/>
          </p:nvSpPr>
          <p:spPr bwMode="auto">
            <a:xfrm>
              <a:off x="251521" y="1534864"/>
              <a:ext cx="876274" cy="701295"/>
            </a:xfrm>
            <a:prstGeom prst="roundRect">
              <a:avLst>
                <a:gd name="adj" fmla="val 20714"/>
              </a:avLst>
            </a:prstGeom>
            <a:solidFill>
              <a:srgbClr val="CD0025"/>
            </a:solidFill>
            <a:ln>
              <a:noFill/>
            </a:ln>
          </p:spPr>
          <p:style>
            <a:lnRef idx="2">
              <a:schemeClr val="dk1">
                <a:shade val="50000"/>
              </a:schemeClr>
            </a:lnRef>
            <a:fillRef idx="1">
              <a:schemeClr val="dk1"/>
            </a:fillRef>
            <a:effectRef idx="0">
              <a:schemeClr val="dk1"/>
            </a:effectRef>
            <a:fontRef idx="minor">
              <a:schemeClr val="lt1"/>
            </a:fontRef>
          </p:style>
          <p:txBody>
            <a:bodyPr lIns="65306" tIns="32653" rIns="65306" bIns="32653" anchor="ctr"/>
            <a:lstStyle/>
            <a:p>
              <a:pPr algn="ctr">
                <a:defRPr/>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肺</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がん</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倍</a:t>
              </a:r>
              <a:r>
                <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8" name="角丸四角形 47"/>
          <p:cNvSpPr/>
          <p:nvPr/>
        </p:nvSpPr>
        <p:spPr>
          <a:xfrm>
            <a:off x="184721" y="2280320"/>
            <a:ext cx="5856039" cy="6912768"/>
          </a:xfrm>
          <a:prstGeom prst="roundRect">
            <a:avLst>
              <a:gd name="adj" fmla="val 342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a:solidFill>
                <a:prstClr val="white"/>
              </a:solidFill>
            </a:endParaRPr>
          </a:p>
        </p:txBody>
      </p:sp>
      <p:sp>
        <p:nvSpPr>
          <p:cNvPr id="49" name="テキスト ボックス 48"/>
          <p:cNvSpPr txBox="1"/>
          <p:nvPr/>
        </p:nvSpPr>
        <p:spPr>
          <a:xfrm>
            <a:off x="569804" y="7538645"/>
            <a:ext cx="5078347" cy="646331"/>
          </a:xfrm>
          <a:prstGeom prst="rect">
            <a:avLst/>
          </a:prstGeom>
          <a:noFill/>
        </p:spPr>
        <p:txBody>
          <a:bodyPr wrap="square" rtlCol="0">
            <a:spAutoFit/>
          </a:bodyPr>
          <a:lstStyle/>
          <a:p>
            <a:pPr marL="240491" indent="-610845" algn="just"/>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受動喫煙を受けている者が、受けていない者に比べ、病気になるリスクが何倍</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か</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011959963"/>
              </p:ext>
            </p:extLst>
          </p:nvPr>
        </p:nvGraphicFramePr>
        <p:xfrm>
          <a:off x="6616825" y="2928392"/>
          <a:ext cx="5760639" cy="4615731"/>
        </p:xfrm>
        <a:graphic>
          <a:graphicData uri="http://schemas.openxmlformats.org/drawingml/2006/table">
            <a:tbl>
              <a:tblPr firstRow="1" bandRow="1">
                <a:tableStyleId>{69012ECD-51FC-41F1-AA8D-1B2483CD663E}</a:tableStyleId>
              </a:tblPr>
              <a:tblGrid>
                <a:gridCol w="2618653">
                  <a:extLst>
                    <a:ext uri="{9D8B030D-6E8A-4147-A177-3AD203B41FA5}">
                      <a16:colId xmlns:a16="http://schemas.microsoft.com/office/drawing/2014/main" xmlns="" val="20000"/>
                    </a:ext>
                  </a:extLst>
                </a:gridCol>
                <a:gridCol w="1570993">
                  <a:extLst>
                    <a:ext uri="{9D8B030D-6E8A-4147-A177-3AD203B41FA5}">
                      <a16:colId xmlns:a16="http://schemas.microsoft.com/office/drawing/2014/main" xmlns="" val="20001"/>
                    </a:ext>
                  </a:extLst>
                </a:gridCol>
                <a:gridCol w="1570993">
                  <a:extLst>
                    <a:ext uri="{9D8B030D-6E8A-4147-A177-3AD203B41FA5}">
                      <a16:colId xmlns:a16="http://schemas.microsoft.com/office/drawing/2014/main" xmlns="" val="20002"/>
                    </a:ext>
                  </a:extLst>
                </a:gridCol>
              </a:tblGrid>
              <a:tr h="402431">
                <a:tc>
                  <a:txBody>
                    <a:bodyPr/>
                    <a:lstStyle/>
                    <a:p>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男性</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女性</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0"/>
                  </a:ext>
                </a:extLst>
              </a:tr>
              <a:tr h="642614">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肺がん</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627</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1,857</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642614">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虚血性心疾患</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1,571</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2,888</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642614">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脳卒中</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2,325</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5,689</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612006">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小計</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4,523</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10,434</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011451">
                <a:tc>
                  <a:txBody>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乳幼児突然死症候群（</a:t>
                      </a: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SIDS)</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73</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dirty="0"/>
                    </a:p>
                  </a:txBody>
                  <a:tcPr/>
                </a:tc>
                <a:extLst>
                  <a:ext uri="{0D108BD9-81ED-4DB2-BD59-A6C34878D82A}">
                    <a16:rowId xmlns:a16="http://schemas.microsoft.com/office/drawing/2014/main" xmlns="" val="10005"/>
                  </a:ext>
                </a:extLst>
              </a:tr>
              <a:tr h="631616">
                <a:tc>
                  <a:txBody>
                    <a:bodyPr/>
                    <a:lstStyle/>
                    <a:p>
                      <a:r>
                        <a:rPr kumimoji="1" lang="ja-JP" altLang="en-US" sz="20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u="sng" dirty="0" smtClean="0">
                          <a:latin typeface="メイリオ" panose="020B0604030504040204" pitchFamily="50" charset="-128"/>
                          <a:ea typeface="メイリオ" panose="020B0604030504040204" pitchFamily="50" charset="-128"/>
                          <a:cs typeface="メイリオ" panose="020B0604030504040204" pitchFamily="50" charset="-128"/>
                        </a:rPr>
                        <a:t>合計</a:t>
                      </a:r>
                      <a:endPar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2">
                  <a:txBody>
                    <a:bodyPr/>
                    <a:lstStyle/>
                    <a:p>
                      <a:pPr algn="ctr"/>
                      <a:r>
                        <a:rPr kumimoji="1"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15,030 </a:t>
                      </a:r>
                      <a:r>
                        <a:rPr kumimoji="1" lang="ja-JP" altLang="en-US" sz="2000" u="none"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2000" b="1" u="sng" dirty="0">
                        <a:latin typeface="メイリオ" panose="020B0604030504040204" pitchFamily="50" charset="-128"/>
                        <a:ea typeface="メイリオ" panose="020B0604030504040204" pitchFamily="50" charset="-128"/>
                        <a:cs typeface="メイリオ" panose="020B0604030504040204" pitchFamily="50" charset="-128"/>
                      </a:endParaRPr>
                    </a:p>
                  </a:txBody>
                  <a:tcPr marL="128017" marR="128017"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r"/>
                      <a:endParaRPr kumimoji="1" lang="ja-JP" altLang="en-US" dirty="0"/>
                    </a:p>
                  </a:txBody>
                  <a:tcPr/>
                </a:tc>
                <a:extLst>
                  <a:ext uri="{0D108BD9-81ED-4DB2-BD59-A6C34878D82A}">
                    <a16:rowId xmlns:a16="http://schemas.microsoft.com/office/drawing/2014/main" xmlns="" val="10006"/>
                  </a:ext>
                </a:extLst>
              </a:tr>
            </a:tbl>
          </a:graphicData>
        </a:graphic>
      </p:graphicFrame>
      <p:sp>
        <p:nvSpPr>
          <p:cNvPr id="3" name="正方形/長方形 2"/>
          <p:cNvSpPr/>
          <p:nvPr/>
        </p:nvSpPr>
        <p:spPr>
          <a:xfrm>
            <a:off x="6904856" y="2394719"/>
            <a:ext cx="4801314" cy="461665"/>
          </a:xfrm>
          <a:prstGeom prst="rect">
            <a:avLst/>
          </a:prstGeom>
        </p:spPr>
        <p:txBody>
          <a:bodyPr wrap="none" anchor="ctr">
            <a:spAutoFit/>
          </a:bodyPr>
          <a:lstStyle/>
          <a:p>
            <a:r>
              <a:rPr lang="ja-JP" altLang="en-US" b="1" u="sng" dirty="0">
                <a:latin typeface="メイリオ" panose="020B0604030504040204" pitchFamily="50" charset="-128"/>
                <a:ea typeface="メイリオ" panose="020B0604030504040204" pitchFamily="50" charset="-128"/>
                <a:cs typeface="メイリオ" panose="020B0604030504040204" pitchFamily="50" charset="-128"/>
              </a:rPr>
              <a:t>受動喫煙による年間死亡数推計値</a:t>
            </a:r>
            <a:endParaRPr lang="en-US" altLang="ja-JP"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角丸四角形 27"/>
          <p:cNvSpPr/>
          <p:nvPr/>
        </p:nvSpPr>
        <p:spPr>
          <a:xfrm>
            <a:off x="6377409" y="2280320"/>
            <a:ext cx="6257897" cy="6912768"/>
          </a:xfrm>
          <a:prstGeom prst="roundRect">
            <a:avLst>
              <a:gd name="adj" fmla="val 342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ja-JP" altLang="en-US">
              <a:solidFill>
                <a:prstClr val="white"/>
              </a:solidFill>
            </a:endParaRPr>
          </a:p>
        </p:txBody>
      </p:sp>
      <p:sp>
        <p:nvSpPr>
          <p:cNvPr id="30" name="正方形/長方形 29"/>
          <p:cNvSpPr/>
          <p:nvPr/>
        </p:nvSpPr>
        <p:spPr>
          <a:xfrm>
            <a:off x="6544816" y="8659415"/>
            <a:ext cx="6198367" cy="461665"/>
          </a:xfrm>
          <a:prstGeom prst="rect">
            <a:avLst/>
          </a:prstGeom>
        </p:spPr>
        <p:txBody>
          <a:bodyPr wrap="square">
            <a:spAutoFit/>
          </a:bodyPr>
          <a:lstStyle/>
          <a:p>
            <a:pPr marL="120919" indent="-120919"/>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出典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厚生労働科学研究費補助金循環器疾患・糖尿病等生活習慣病対策総合研究</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20919" indent="-120919"/>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たばこ対策の健康影響および経済影響の包括的評価に関する研究</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400800" y="7898685"/>
            <a:ext cx="6126359" cy="584775"/>
          </a:xfrm>
          <a:prstGeom prst="rect">
            <a:avLst/>
          </a:prstGeom>
        </p:spPr>
        <p:txBody>
          <a:bodyPr wrap="square">
            <a:spAutoFit/>
          </a:bodyPr>
          <a:lstStyle/>
          <a:p>
            <a:pPr marL="173038" indent="-173038"/>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各疾患の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死亡数の何％が受動喫煙によるものかを計算し、その割合を</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年の死亡数</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に乗じ算出した。</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1</a:t>
            </a:fld>
            <a:endParaRPr lang="ja-JP" altLang="en-US" dirty="0"/>
          </a:p>
        </p:txBody>
      </p:sp>
      <p:sp>
        <p:nvSpPr>
          <p:cNvPr id="32" name="正方形/長方形 31"/>
          <p:cNvSpPr/>
          <p:nvPr/>
        </p:nvSpPr>
        <p:spPr>
          <a:xfrm>
            <a:off x="7912" y="-111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受動喫煙による健康影響について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86369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40160" y="705620"/>
            <a:ext cx="11593287" cy="16128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marL="243959" indent="-243959">
              <a:lnSpc>
                <a:spcPts val="3500"/>
              </a:lnSpc>
              <a:spcAft>
                <a:spcPts val="802"/>
              </a:spcAft>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○世界</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１８６か国</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、公衆の集まる場（</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public places</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）すべて（８種類）</a:t>
            </a:r>
            <a:r>
              <a:rPr lang="ja-JP" altLang="en-US"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に屋内禁煙</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義務の法律があるの</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５５</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か国</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3959" indent="-243959">
              <a:lnSpc>
                <a:spcPts val="3500"/>
              </a:lnSpc>
            </a:pPr>
            <a:r>
              <a:rPr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○日本は、</a:t>
            </a:r>
            <a:r>
              <a:rPr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屋内禁煙</a:t>
            </a:r>
            <a:r>
              <a:rPr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義務の法律が</a:t>
            </a:r>
            <a:r>
              <a:rPr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なく最低区分</a:t>
            </a:r>
            <a:endParaRPr lang="en-US" altLang="ja-JP"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67004966"/>
              </p:ext>
            </p:extLst>
          </p:nvPr>
        </p:nvGraphicFramePr>
        <p:xfrm>
          <a:off x="418245" y="2712368"/>
          <a:ext cx="12103235" cy="3503180"/>
        </p:xfrm>
        <a:graphic>
          <a:graphicData uri="http://schemas.openxmlformats.org/drawingml/2006/table">
            <a:tbl>
              <a:tblPr firstRow="1" bandRow="1">
                <a:tableStyleId>{5940675A-B579-460E-94D1-54222C63F5DA}</a:tableStyleId>
              </a:tblPr>
              <a:tblGrid>
                <a:gridCol w="2094123">
                  <a:extLst>
                    <a:ext uri="{9D8B030D-6E8A-4147-A177-3AD203B41FA5}">
                      <a16:colId xmlns:a16="http://schemas.microsoft.com/office/drawing/2014/main" xmlns="" val="20000"/>
                    </a:ext>
                  </a:extLst>
                </a:gridCol>
                <a:gridCol w="1728192">
                  <a:extLst>
                    <a:ext uri="{9D8B030D-6E8A-4147-A177-3AD203B41FA5}">
                      <a16:colId xmlns:a16="http://schemas.microsoft.com/office/drawing/2014/main" xmlns="" val="20001"/>
                    </a:ext>
                  </a:extLst>
                </a:gridCol>
                <a:gridCol w="8280920">
                  <a:extLst>
                    <a:ext uri="{9D8B030D-6E8A-4147-A177-3AD203B41FA5}">
                      <a16:colId xmlns:a16="http://schemas.microsoft.com/office/drawing/2014/main" xmlns="" val="20002"/>
                    </a:ext>
                  </a:extLst>
                </a:gridCol>
              </a:tblGrid>
              <a:tr h="700636">
                <a:tc>
                  <a:txBody>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禁煙場所の数</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国数</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代表的な国</a:t>
                      </a:r>
                      <a:endPar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xmlns="" val="10000"/>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８種類すべて</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５５か国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英国、カナダ、ロシア、ブラジル、スペイン、</a:t>
                      </a:r>
                      <a:r>
                        <a:rPr lang="ja-JP" altLang="en-US" sz="2200" b="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ノルウェー</a:t>
                      </a: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xmlns="" val="10001"/>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６～７種類</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strike="noStrik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ポルトガル</a:t>
                      </a: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、インド、ハンガリー等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xmlns="" val="10002"/>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３～５種類</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４７か国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ポーランド、韓国、シンガポール等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tc>
                <a:extLst>
                  <a:ext uri="{0D108BD9-81ED-4DB2-BD59-A6C34878D82A}">
                    <a16:rowId xmlns:a16="http://schemas.microsoft.com/office/drawing/2014/main" xmlns="" val="10003"/>
                  </a:ext>
                </a:extLst>
              </a:tr>
              <a:tr h="700636">
                <a:tc>
                  <a:txBody>
                    <a:bodyPr/>
                    <a:lstStyle/>
                    <a:p>
                      <a:pPr algn="ct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０～２種類</a:t>
                      </a:r>
                      <a:endParaRPr kumimoji="1" lang="ja-JP" altLang="en-US" sz="22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solidFill>
                      <a:schemeClr val="l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６１か国</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solidFill>
                      <a:schemeClr val="l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200" b="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、米国、ドイツ、マレーシア等</a:t>
                      </a:r>
                      <a:endParaRPr lang="en-US" altLang="ja-JP" sz="22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18169" marR="118169" marT="64008" marB="64008" anchor="ctr">
                    <a:solidFill>
                      <a:schemeClr val="lt1"/>
                    </a:solidFill>
                  </a:tcPr>
                </a:tc>
                <a:extLst>
                  <a:ext uri="{0D108BD9-81ED-4DB2-BD59-A6C34878D82A}">
                    <a16:rowId xmlns:a16="http://schemas.microsoft.com/office/drawing/2014/main" xmlns="" val="1000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326014979"/>
              </p:ext>
            </p:extLst>
          </p:nvPr>
        </p:nvGraphicFramePr>
        <p:xfrm>
          <a:off x="1050051" y="6806257"/>
          <a:ext cx="10887608" cy="1149699"/>
        </p:xfrm>
        <a:graphic>
          <a:graphicData uri="http://schemas.openxmlformats.org/drawingml/2006/table">
            <a:tbl>
              <a:tblPr firstRow="1" bandRow="1">
                <a:tableStyleId>{2D5ABB26-0587-4C30-8999-92F81FD0307C}</a:tableStyleId>
              </a:tblPr>
              <a:tblGrid>
                <a:gridCol w="2501291">
                  <a:extLst>
                    <a:ext uri="{9D8B030D-6E8A-4147-A177-3AD203B41FA5}">
                      <a16:colId xmlns:a16="http://schemas.microsoft.com/office/drawing/2014/main" xmlns="" val="20000"/>
                    </a:ext>
                  </a:extLst>
                </a:gridCol>
                <a:gridCol w="1771756">
                  <a:extLst>
                    <a:ext uri="{9D8B030D-6E8A-4147-A177-3AD203B41FA5}">
                      <a16:colId xmlns:a16="http://schemas.microsoft.com/office/drawing/2014/main" xmlns="" val="20001"/>
                    </a:ext>
                  </a:extLst>
                </a:gridCol>
                <a:gridCol w="2570591">
                  <a:extLst>
                    <a:ext uri="{9D8B030D-6E8A-4147-A177-3AD203B41FA5}">
                      <a16:colId xmlns:a16="http://schemas.microsoft.com/office/drawing/2014/main" xmlns="" val="20002"/>
                    </a:ext>
                  </a:extLst>
                </a:gridCol>
                <a:gridCol w="1399835">
                  <a:extLst>
                    <a:ext uri="{9D8B030D-6E8A-4147-A177-3AD203B41FA5}">
                      <a16:colId xmlns:a16="http://schemas.microsoft.com/office/drawing/2014/main" xmlns="" val="20003"/>
                    </a:ext>
                  </a:extLst>
                </a:gridCol>
                <a:gridCol w="2644135">
                  <a:extLst>
                    <a:ext uri="{9D8B030D-6E8A-4147-A177-3AD203B41FA5}">
                      <a16:colId xmlns:a16="http://schemas.microsoft.com/office/drawing/2014/main" xmlns="" val="20004"/>
                    </a:ext>
                  </a:extLst>
                </a:gridCol>
              </a:tblGrid>
              <a:tr h="546057">
                <a:tc>
                  <a:txBody>
                    <a:bodyPr/>
                    <a:lstStyle/>
                    <a:p>
                      <a:pPr marL="0" marR="0" lvl="0" indent="0" algn="r" defTabSz="914400" rtl="0" eaLnBrk="1" fontAlgn="auto" latinLnBrk="0" hangingPunct="1">
                        <a:lnSpc>
                          <a:spcPts val="1000"/>
                        </a:lnSpc>
                        <a:spcBef>
                          <a:spcPts val="0"/>
                        </a:spcBef>
                        <a:spcAft>
                          <a:spcPts val="0"/>
                        </a:spcAft>
                        <a:buClrTx/>
                        <a:buSzTx/>
                        <a:buFontTx/>
                        <a:buNone/>
                        <a:tabLst/>
                        <a:defRPr/>
                      </a:pPr>
                      <a:endParaRPr lang="en-US" altLang="ja-JP" sz="1700" dirty="0" smtClean="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①医療施設</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②大学以外の学校</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③大学</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2000" dirty="0" smtClean="0">
                          <a:latin typeface="HGPｺﾞｼｯｸM" panose="020B0600000000000000" pitchFamily="50" charset="-128"/>
                          <a:ea typeface="HGPｺﾞｼｯｸM" panose="020B0600000000000000" pitchFamily="50" charset="-128"/>
                        </a:rPr>
                        <a:t>④行政機関</a:t>
                      </a: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a:t>
                      </a:r>
                      <a:r>
                        <a:rPr lang="ja-JP" altLang="en-US" sz="1200" dirty="0" smtClean="0">
                          <a:latin typeface="HGPｺﾞｼｯｸM" panose="020B0600000000000000" pitchFamily="50" charset="-128"/>
                          <a:ea typeface="HGPｺﾞｼｯｸM" panose="020B0600000000000000" pitchFamily="50" charset="-128"/>
                        </a:rPr>
                        <a:t>）</a:t>
                      </a:r>
                      <a:endParaRPr kumimoji="1" lang="ja-JP" altLang="en-US" sz="1200" dirty="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xmlns="" val="10000"/>
                  </a:ext>
                </a:extLst>
              </a:tr>
              <a:tr h="603642">
                <a:tc>
                  <a:txBody>
                    <a:bodyPr/>
                    <a:lstStyle/>
                    <a:p>
                      <a:pPr>
                        <a:lnSpc>
                          <a:spcPts val="1000"/>
                        </a:lnSpc>
                      </a:pPr>
                      <a:endParaRPr kumimoji="1" lang="ja-JP" altLang="en-US" sz="17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⑤事業所</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⑥飲食店</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a:lnSpc>
                          <a:spcPts val="1000"/>
                        </a:lnSpc>
                      </a:pPr>
                      <a:r>
                        <a:rPr lang="ja-JP" altLang="en-US" sz="2000" dirty="0" smtClean="0">
                          <a:latin typeface="HGPｺﾞｼｯｸM" panose="020B0600000000000000" pitchFamily="50" charset="-128"/>
                          <a:ea typeface="HGPｺﾞｼｯｸM" panose="020B0600000000000000" pitchFamily="50" charset="-128"/>
                        </a:rPr>
                        <a:t>⑦バー</a:t>
                      </a:r>
                      <a:endParaRPr kumimoji="1" lang="ja-JP" altLang="en-US" sz="2000" dirty="0">
                        <a:latin typeface="HGPｺﾞｼｯｸM" panose="020B0600000000000000" pitchFamily="50" charset="-128"/>
                        <a:ea typeface="HGPｺﾞｼｯｸM" panose="020B0600000000000000" pitchFamily="50" charset="-128"/>
                      </a:endParaRPr>
                    </a:p>
                  </a:txBody>
                  <a:tcPr marL="118169" marR="118169" marT="64008" marB="64008"/>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2000" dirty="0" smtClean="0">
                          <a:latin typeface="HGPｺﾞｼｯｸM" panose="020B0600000000000000" pitchFamily="50" charset="-128"/>
                          <a:ea typeface="HGPｺﾞｼｯｸM" panose="020B0600000000000000" pitchFamily="50" charset="-128"/>
                        </a:rPr>
                        <a:t>⑧公共交通機関</a:t>
                      </a:r>
                      <a:endParaRPr lang="en-US" altLang="ja-JP" sz="2000" dirty="0" smtClean="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xmlns="" val="10001"/>
                  </a:ext>
                </a:extLst>
              </a:tr>
            </a:tbl>
          </a:graphicData>
        </a:graphic>
      </p:graphicFrame>
      <p:sp>
        <p:nvSpPr>
          <p:cNvPr id="10" name="正方形/長方形 9"/>
          <p:cNvSpPr/>
          <p:nvPr/>
        </p:nvSpPr>
        <p:spPr>
          <a:xfrm>
            <a:off x="5543674" y="8175409"/>
            <a:ext cx="6700067" cy="369607"/>
          </a:xfrm>
          <a:prstGeom prst="rect">
            <a:avLst/>
          </a:prstGeom>
        </p:spPr>
        <p:txBody>
          <a:bodyPr wrap="square" lIns="122191" tIns="61096" rIns="122191" bIns="61096">
            <a:spAutoFit/>
          </a:bodyPr>
          <a:lstStyle/>
          <a:p>
            <a:pPr algn="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出典：“</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WHO report on the global tobacco epidemic. 2017</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p>
        </p:txBody>
      </p:sp>
      <p:graphicFrame>
        <p:nvGraphicFramePr>
          <p:cNvPr id="12" name="表 11"/>
          <p:cNvGraphicFramePr>
            <a:graphicFrameLocks noGrp="1"/>
          </p:cNvGraphicFramePr>
          <p:nvPr>
            <p:extLst>
              <p:ext uri="{D42A27DB-BD31-4B8C-83A1-F6EECF244321}">
                <p14:modId xmlns:p14="http://schemas.microsoft.com/office/powerpoint/2010/main" val="1377704136"/>
              </p:ext>
            </p:extLst>
          </p:nvPr>
        </p:nvGraphicFramePr>
        <p:xfrm>
          <a:off x="958306" y="6861289"/>
          <a:ext cx="2490166" cy="983925"/>
        </p:xfrm>
        <a:graphic>
          <a:graphicData uri="http://schemas.openxmlformats.org/drawingml/2006/table">
            <a:tbl>
              <a:tblPr firstRow="1" bandRow="1">
                <a:tableStyleId>{2D5ABB26-0587-4C30-8999-92F81FD0307C}</a:tableStyleId>
              </a:tblPr>
              <a:tblGrid>
                <a:gridCol w="2490166">
                  <a:extLst>
                    <a:ext uri="{9D8B030D-6E8A-4147-A177-3AD203B41FA5}">
                      <a16:colId xmlns:a16="http://schemas.microsoft.com/office/drawing/2014/main" xmlns="" val="20000"/>
                    </a:ext>
                  </a:extLst>
                </a:gridCol>
              </a:tblGrid>
              <a:tr h="507268">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altLang="en-US" sz="2200" dirty="0" smtClean="0">
                          <a:latin typeface="HGPｺﾞｼｯｸM" panose="020B0600000000000000" pitchFamily="50" charset="-128"/>
                          <a:ea typeface="HGPｺﾞｼｯｸM" panose="020B0600000000000000" pitchFamily="50" charset="-128"/>
                        </a:rPr>
                        <a:t>公衆の集まる場</a:t>
                      </a:r>
                      <a:endParaRPr lang="en-US" altLang="ja-JP" sz="2200" dirty="0" smtClean="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xmlns="" val="10000"/>
                  </a:ext>
                </a:extLst>
              </a:tr>
              <a:tr h="476657">
                <a:tc>
                  <a:txBody>
                    <a:bodyPr/>
                    <a:lstStyle/>
                    <a:p>
                      <a:pPr algn="l">
                        <a:lnSpc>
                          <a:spcPts val="1000"/>
                        </a:lnSpc>
                      </a:pPr>
                      <a:r>
                        <a:rPr kumimoji="1" lang="ja-JP" altLang="en-US" sz="2200" dirty="0" smtClean="0">
                          <a:latin typeface="HGPｺﾞｼｯｸM" panose="020B0600000000000000" pitchFamily="50" charset="-128"/>
                          <a:ea typeface="HGPｺﾞｼｯｸM" panose="020B0600000000000000" pitchFamily="50" charset="-128"/>
                        </a:rPr>
                        <a:t>（</a:t>
                      </a:r>
                      <a:r>
                        <a:rPr kumimoji="1" lang="en-US" altLang="ja-JP" sz="2200" dirty="0" smtClean="0">
                          <a:latin typeface="HGPｺﾞｼｯｸM" panose="020B0600000000000000" pitchFamily="50" charset="-128"/>
                          <a:ea typeface="HGPｺﾞｼｯｸM" panose="020B0600000000000000" pitchFamily="50" charset="-128"/>
                        </a:rPr>
                        <a:t>public places</a:t>
                      </a:r>
                      <a:r>
                        <a:rPr kumimoji="1" lang="ja-JP" altLang="en-US" sz="2200" dirty="0" smtClean="0">
                          <a:latin typeface="HGPｺﾞｼｯｸM" panose="020B0600000000000000" pitchFamily="50" charset="-128"/>
                          <a:ea typeface="HGPｺﾞｼｯｸM" panose="020B0600000000000000" pitchFamily="50" charset="-128"/>
                        </a:rPr>
                        <a:t>）とは、</a:t>
                      </a:r>
                      <a:endParaRPr kumimoji="1" lang="ja-JP" altLang="en-US" sz="2200" dirty="0">
                        <a:latin typeface="HGPｺﾞｼｯｸM" panose="020B0600000000000000" pitchFamily="50" charset="-128"/>
                        <a:ea typeface="HGPｺﾞｼｯｸM" panose="020B0600000000000000" pitchFamily="50" charset="-128"/>
                      </a:endParaRPr>
                    </a:p>
                  </a:txBody>
                  <a:tcPr marL="118169" marR="118169" marT="64008" marB="64008"/>
                </a:tc>
                <a:extLst>
                  <a:ext uri="{0D108BD9-81ED-4DB2-BD59-A6C34878D82A}">
                    <a16:rowId xmlns:a16="http://schemas.microsoft.com/office/drawing/2014/main" xmlns="" val="10001"/>
                  </a:ext>
                </a:extLst>
              </a:tr>
            </a:tbl>
          </a:graphicData>
        </a:graphic>
      </p:graphicFrame>
      <p:sp>
        <p:nvSpPr>
          <p:cNvPr id="13" name="正方形/長方形 12"/>
          <p:cNvSpPr/>
          <p:nvPr/>
        </p:nvSpPr>
        <p:spPr>
          <a:xfrm>
            <a:off x="958305" y="6600800"/>
            <a:ext cx="10653659" cy="1088604"/>
          </a:xfrm>
          <a:prstGeom prst="rect">
            <a:avLst/>
          </a:prstGeom>
          <a:no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3" name="右矢印 2"/>
          <p:cNvSpPr/>
          <p:nvPr/>
        </p:nvSpPr>
        <p:spPr>
          <a:xfrm>
            <a:off x="418245" y="8545016"/>
            <a:ext cx="108012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709023" y="8731423"/>
            <a:ext cx="10553346" cy="461665"/>
          </a:xfrm>
          <a:prstGeom prst="rect">
            <a:avLst/>
          </a:prstGeom>
          <a:noFill/>
        </p:spPr>
        <p:txBody>
          <a:bodyPr wrap="square" rtlCol="0">
            <a:spAutoFit/>
          </a:bodyPr>
          <a:lstStyle/>
          <a:p>
            <a:r>
              <a:rPr kumimoji="1" lang="ja-JP" altLang="en-US"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今般の健康増進法改正法案により、区分は１ランク上がる。</a:t>
            </a:r>
            <a:endParaRPr kumimoji="1"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21148" y="-2474"/>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世界の受動喫煙規制状況について（ＷＨＯの調査）</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9857184" y="7754326"/>
            <a:ext cx="2376263" cy="369607"/>
          </a:xfrm>
          <a:prstGeom prst="rect">
            <a:avLst/>
          </a:prstGeom>
        </p:spPr>
        <p:txBody>
          <a:bodyPr wrap="square" lIns="122191" tIns="61096" rIns="122191" bIns="61096">
            <a:spAutoFit/>
          </a:bodyPr>
          <a:lstStyle/>
          <a:p>
            <a:pPr algn="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国会等を含む。</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1"/>
          <p:cNvSpPr>
            <a:spLocks noGrp="1"/>
          </p:cNvSpPr>
          <p:nvPr>
            <p:ph type="sldNum" sz="quarter" idx="12"/>
          </p:nvPr>
        </p:nvSpPr>
        <p:spPr>
          <a:xfrm>
            <a:off x="9814560" y="9049072"/>
            <a:ext cx="2987040" cy="511175"/>
          </a:xfrm>
        </p:spPr>
        <p:txBody>
          <a:bodyPr/>
          <a:lstStyle/>
          <a:p>
            <a:fld id="{8B38DBA3-52F9-4AF4-A6A4-FA4D7DB2F99C}" type="slidenum">
              <a:rPr lang="en-US" altLang="ja-JP" smtClean="0"/>
              <a:t>2</a:t>
            </a:fld>
            <a:endParaRPr lang="ja-JP" altLang="en-US" dirty="0"/>
          </a:p>
        </p:txBody>
      </p:sp>
    </p:spTree>
    <p:extLst>
      <p:ext uri="{BB962C8B-B14F-4D97-AF65-F5344CB8AC3E}">
        <p14:creationId xmlns:p14="http://schemas.microsoft.com/office/powerpoint/2010/main" val="3348446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417729752"/>
              </p:ext>
            </p:extLst>
          </p:nvPr>
        </p:nvGraphicFramePr>
        <p:xfrm>
          <a:off x="136104" y="773327"/>
          <a:ext cx="12529392" cy="5719873"/>
        </p:xfrm>
        <a:graphic>
          <a:graphicData uri="http://schemas.openxmlformats.org/drawingml/2006/table">
            <a:tbl>
              <a:tblPr firstRow="1" firstCol="1" bandRow="1">
                <a:tableStyleId>{2D5ABB26-0587-4C30-8999-92F81FD0307C}</a:tableStyleId>
              </a:tblPr>
              <a:tblGrid>
                <a:gridCol w="207139">
                  <a:extLst>
                    <a:ext uri="{9D8B030D-6E8A-4147-A177-3AD203B41FA5}">
                      <a16:colId xmlns:a16="http://schemas.microsoft.com/office/drawing/2014/main" xmlns="" val="20000"/>
                    </a:ext>
                  </a:extLst>
                </a:gridCol>
                <a:gridCol w="1089005">
                  <a:extLst>
                    <a:ext uri="{9D8B030D-6E8A-4147-A177-3AD203B41FA5}">
                      <a16:colId xmlns:a16="http://schemas.microsoft.com/office/drawing/2014/main" xmlns="" val="20001"/>
                    </a:ext>
                  </a:extLst>
                </a:gridCol>
                <a:gridCol w="1440160">
                  <a:extLst>
                    <a:ext uri="{9D8B030D-6E8A-4147-A177-3AD203B41FA5}">
                      <a16:colId xmlns:a16="http://schemas.microsoft.com/office/drawing/2014/main" xmlns="" val="20002"/>
                    </a:ext>
                  </a:extLst>
                </a:gridCol>
                <a:gridCol w="1584176">
                  <a:extLst>
                    <a:ext uri="{9D8B030D-6E8A-4147-A177-3AD203B41FA5}">
                      <a16:colId xmlns:a16="http://schemas.microsoft.com/office/drawing/2014/main" xmlns="" val="20003"/>
                    </a:ext>
                  </a:extLst>
                </a:gridCol>
                <a:gridCol w="390086">
                  <a:extLst>
                    <a:ext uri="{9D8B030D-6E8A-4147-A177-3AD203B41FA5}">
                      <a16:colId xmlns:a16="http://schemas.microsoft.com/office/drawing/2014/main" xmlns="" val="20004"/>
                    </a:ext>
                  </a:extLst>
                </a:gridCol>
                <a:gridCol w="1324846">
                  <a:extLst>
                    <a:ext uri="{9D8B030D-6E8A-4147-A177-3AD203B41FA5}">
                      <a16:colId xmlns:a16="http://schemas.microsoft.com/office/drawing/2014/main" xmlns="" val="20005"/>
                    </a:ext>
                  </a:extLst>
                </a:gridCol>
                <a:gridCol w="2355281">
                  <a:extLst>
                    <a:ext uri="{9D8B030D-6E8A-4147-A177-3AD203B41FA5}">
                      <a16:colId xmlns:a16="http://schemas.microsoft.com/office/drawing/2014/main" xmlns="" val="20006"/>
                    </a:ext>
                  </a:extLst>
                </a:gridCol>
                <a:gridCol w="178259">
                  <a:extLst>
                    <a:ext uri="{9D8B030D-6E8A-4147-A177-3AD203B41FA5}">
                      <a16:colId xmlns:a16="http://schemas.microsoft.com/office/drawing/2014/main" xmlns="" val="20007"/>
                    </a:ext>
                  </a:extLst>
                </a:gridCol>
                <a:gridCol w="1656184">
                  <a:extLst>
                    <a:ext uri="{9D8B030D-6E8A-4147-A177-3AD203B41FA5}">
                      <a16:colId xmlns:a16="http://schemas.microsoft.com/office/drawing/2014/main" xmlns="" val="20008"/>
                    </a:ext>
                  </a:extLst>
                </a:gridCol>
                <a:gridCol w="175604">
                  <a:extLst>
                    <a:ext uri="{9D8B030D-6E8A-4147-A177-3AD203B41FA5}">
                      <a16:colId xmlns:a16="http://schemas.microsoft.com/office/drawing/2014/main" xmlns="" val="20009"/>
                    </a:ext>
                  </a:extLst>
                </a:gridCol>
                <a:gridCol w="2128652">
                  <a:extLst>
                    <a:ext uri="{9D8B030D-6E8A-4147-A177-3AD203B41FA5}">
                      <a16:colId xmlns:a16="http://schemas.microsoft.com/office/drawing/2014/main" xmlns="" val="20010"/>
                    </a:ext>
                  </a:extLst>
                </a:gridCol>
              </a:tblGrid>
              <a:tr h="501423">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1700" b="1" kern="100" dirty="0" smtClean="0">
                          <a:effectLst/>
                          <a:latin typeface="+mn-ea"/>
                          <a:ea typeface="+mn-ea"/>
                        </a:rPr>
                        <a:t>施設</a:t>
                      </a:r>
                      <a:r>
                        <a:rPr lang="ja-JP" altLang="en-US" sz="1700" b="1" kern="100" dirty="0" smtClean="0">
                          <a:effectLst/>
                          <a:latin typeface="+mn-ea"/>
                          <a:ea typeface="+mn-ea"/>
                        </a:rPr>
                        <a:t>の</a:t>
                      </a:r>
                      <a:r>
                        <a:rPr lang="ja-JP" altLang="ja-JP" sz="1700" b="1" kern="100" dirty="0" smtClean="0">
                          <a:effectLst/>
                          <a:latin typeface="+mn-ea"/>
                          <a:ea typeface="+mn-ea"/>
                        </a:rPr>
                        <a:t>類型</a:t>
                      </a: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hMerge="1">
                  <a:txBody>
                    <a:bodyPr/>
                    <a:lstStyle/>
                    <a:p>
                      <a:endParaRPr kumimoji="1" lang="ja-JP"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700" b="1" kern="100" dirty="0" smtClean="0">
                          <a:effectLst/>
                          <a:latin typeface="+mn-ea"/>
                          <a:ea typeface="+mn-ea"/>
                          <a:cs typeface="Times New Roman"/>
                        </a:rPr>
                        <a:t>基本的な考え方の案</a:t>
                      </a:r>
                      <a:endParaRPr lang="en-US" altLang="ja-JP" sz="1700" b="1" kern="100" dirty="0" smtClean="0">
                        <a:effectLst/>
                        <a:latin typeface="+mn-ea"/>
                        <a:ea typeface="+mn-ea"/>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700" b="1" kern="100" dirty="0" smtClean="0">
                          <a:effectLst/>
                          <a:latin typeface="+mn-ea"/>
                          <a:ea typeface="+mn-ea"/>
                          <a:cs typeface="Times New Roman"/>
                        </a:rPr>
                        <a:t>(</a:t>
                      </a:r>
                      <a:r>
                        <a:rPr lang="ja-JP" altLang="en-US" sz="1700" b="1" kern="100" dirty="0" smtClean="0">
                          <a:effectLst/>
                          <a:latin typeface="+mn-ea"/>
                          <a:ea typeface="+mn-ea"/>
                          <a:cs typeface="Times New Roman"/>
                        </a:rPr>
                        <a:t>平成</a:t>
                      </a:r>
                      <a:r>
                        <a:rPr lang="en-US" altLang="ja-JP" sz="1700" b="1" kern="100" dirty="0" smtClean="0">
                          <a:effectLst/>
                          <a:latin typeface="+mn-ea"/>
                          <a:ea typeface="+mn-ea"/>
                          <a:cs typeface="Times New Roman"/>
                        </a:rPr>
                        <a:t>29</a:t>
                      </a:r>
                      <a:r>
                        <a:rPr lang="ja-JP" altLang="en-US" sz="1700" b="1" kern="100" dirty="0" smtClean="0">
                          <a:effectLst/>
                          <a:latin typeface="+mn-ea"/>
                          <a:ea typeface="+mn-ea"/>
                          <a:cs typeface="Times New Roman"/>
                        </a:rPr>
                        <a:t>年</a:t>
                      </a:r>
                      <a:r>
                        <a:rPr lang="en-US" altLang="ja-JP" sz="1700" b="1" kern="100" dirty="0" smtClean="0">
                          <a:effectLst/>
                          <a:latin typeface="+mn-ea"/>
                          <a:ea typeface="+mn-ea"/>
                          <a:cs typeface="Times New Roman"/>
                        </a:rPr>
                        <a:t>3</a:t>
                      </a:r>
                      <a:r>
                        <a:rPr lang="ja-JP" altLang="en-US" sz="1700" b="1" kern="100" dirty="0" smtClean="0">
                          <a:effectLst/>
                          <a:latin typeface="+mn-ea"/>
                          <a:ea typeface="+mn-ea"/>
                          <a:cs typeface="Times New Roman"/>
                        </a:rPr>
                        <a:t>月</a:t>
                      </a:r>
                      <a:r>
                        <a:rPr lang="en-US" altLang="ja-JP" sz="1700" b="1" kern="100" dirty="0" smtClean="0">
                          <a:effectLst/>
                          <a:latin typeface="+mn-ea"/>
                          <a:ea typeface="+mn-ea"/>
                          <a:cs typeface="Times New Roman"/>
                        </a:rPr>
                        <a:t>1</a:t>
                      </a:r>
                      <a:r>
                        <a:rPr lang="ja-JP" altLang="en-US" sz="1700" b="1" kern="100" dirty="0" smtClean="0">
                          <a:effectLst/>
                          <a:latin typeface="+mn-ea"/>
                          <a:ea typeface="+mn-ea"/>
                          <a:cs typeface="Times New Roman"/>
                        </a:rPr>
                        <a:t>日公表）</a:t>
                      </a:r>
                      <a:endParaRPr lang="ja-JP" altLang="ja-JP" sz="1700" b="1" kern="100" dirty="0" smtClean="0">
                        <a:effectLst/>
                        <a:latin typeface="+mn-ea"/>
                        <a:ea typeface="+mn-ea"/>
                        <a:cs typeface="Times New Roman"/>
                      </a:endParaRPr>
                    </a:p>
                  </a:txBody>
                  <a:tcPr marL="75102" marR="75102"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500" b="1" kern="100" dirty="0" smtClean="0">
                        <a:effectLst/>
                        <a:latin typeface="HGS創英角ｺﾞｼｯｸUB" panose="020B0900000000000000" pitchFamily="50" charset="-128"/>
                        <a:ea typeface="HGS創英角ｺﾞｼｯｸUB" panose="020B0900000000000000" pitchFamily="50" charset="-128"/>
                        <a:cs typeface="Times New Roman"/>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rowSpan="1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1700" b="1" kern="100" dirty="0" smtClean="0">
                          <a:effectLst/>
                          <a:latin typeface="+mn-ea"/>
                          <a:ea typeface="+mn-ea"/>
                        </a:rPr>
                        <a:t>施設</a:t>
                      </a:r>
                      <a:r>
                        <a:rPr lang="ja-JP" altLang="en-US" sz="1700" b="1" kern="100" dirty="0" smtClean="0">
                          <a:effectLst/>
                          <a:latin typeface="+mn-ea"/>
                          <a:ea typeface="+mn-ea"/>
                        </a:rPr>
                        <a:t>の</a:t>
                      </a:r>
                      <a:r>
                        <a:rPr lang="ja-JP" altLang="ja-JP" sz="1700" b="1" kern="100" dirty="0" smtClean="0">
                          <a:effectLst/>
                          <a:latin typeface="+mn-ea"/>
                          <a:ea typeface="+mn-ea"/>
                        </a:rPr>
                        <a:t>類型</a:t>
                      </a:r>
                      <a:endParaRPr lang="ja-JP" altLang="ja-JP" sz="1700" b="1" kern="100" dirty="0" smtClean="0">
                        <a:solidFill>
                          <a:schemeClr val="bg1"/>
                        </a:solidFill>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700" b="1" kern="100" dirty="0" smtClean="0">
                          <a:effectLst/>
                          <a:latin typeface="+mn-ea"/>
                          <a:ea typeface="+mn-ea"/>
                          <a:cs typeface="Times New Roman"/>
                        </a:rPr>
                        <a:t>健康増進法の一部を改正する法律案</a:t>
                      </a: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1700" b="1" kern="100" dirty="0" smtClean="0">
                        <a:effectLst/>
                        <a:latin typeface="+mn-ea"/>
                        <a:ea typeface="+mn-ea"/>
                        <a:cs typeface="Times New Roman"/>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349486">
                <a:tc gridSpan="2">
                  <a:txBody>
                    <a:bodyPr/>
                    <a:lstStyle/>
                    <a:p>
                      <a:pPr marL="0" marR="0" indent="0" algn="l" defTabSz="914400" rtl="0" eaLnBrk="1" fontAlgn="auto" latinLnBrk="0" hangingPunct="1">
                        <a:lnSpc>
                          <a:spcPts val="1320"/>
                        </a:lnSpc>
                        <a:spcBef>
                          <a:spcPts val="0"/>
                        </a:spcBef>
                        <a:spcAft>
                          <a:spcPts val="0"/>
                        </a:spcAft>
                        <a:buClrTx/>
                        <a:buSzTx/>
                        <a:buFontTx/>
                        <a:buNone/>
                        <a:tabLst/>
                        <a:defRPr/>
                      </a:pPr>
                      <a:r>
                        <a:rPr lang="ja-JP" altLang="en-US" sz="1500" b="1" kern="100" dirty="0" smtClean="0">
                          <a:solidFill>
                            <a:schemeClr val="tx1"/>
                          </a:solidFill>
                          <a:effectLst/>
                          <a:latin typeface="+mn-ea"/>
                          <a:ea typeface="+mn-ea"/>
                          <a:cs typeface="メイリオ" panose="020B0604030504040204" pitchFamily="50" charset="-128"/>
                        </a:rPr>
                        <a:t>小中高</a:t>
                      </a:r>
                      <a:endParaRPr lang="ja-JP" altLang="ja-JP" sz="1500" b="1" kern="100" dirty="0" smtClean="0">
                        <a:solidFill>
                          <a:schemeClr val="tx1"/>
                        </a:solidFill>
                        <a:effectLst/>
                        <a:latin typeface="+mn-ea"/>
                        <a:ea typeface="+mn-ea"/>
                        <a:cs typeface="メイリオ" panose="020B0604030504040204" pitchFamily="50" charset="-128"/>
                      </a:endParaRPr>
                    </a:p>
                  </a:txBody>
                  <a:tcPr marL="93046"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grid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r>
                        <a:rPr kumimoji="1" lang="ja-JP" altLang="en-US" sz="1800" b="1" i="0" u="none" strike="noStrike" cap="none" normalizeH="0" baseline="0" dirty="0" smtClean="0">
                          <a:ln>
                            <a:noFill/>
                          </a:ln>
                          <a:solidFill>
                            <a:schemeClr val="bg1"/>
                          </a:solidFill>
                          <a:effectLst/>
                          <a:latin typeface="+mn-ea"/>
                          <a:ea typeface="+mn-ea"/>
                          <a:cs typeface="Times New Roman" pitchFamily="18" charset="0"/>
                        </a:rPr>
                        <a:t>敷地内禁煙</a:t>
                      </a:r>
                      <a:endParaRPr kumimoji="1" lang="en-US" altLang="ja-JP" sz="18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0000"/>
                    </a:solidFill>
                  </a:tcPr>
                </a:tc>
                <a:tc rowSpan="2" hMerge="1">
                  <a:txBody>
                    <a:bodyPr/>
                    <a:lstStyle/>
                    <a:p>
                      <a:pPr marL="88900" marR="0" lvl="0" indent="0" algn="ctr" defTabSz="914400" rtl="0" eaLnBrk="1" fontAlgn="base" latinLnBrk="0" hangingPunct="1">
                        <a:lnSpc>
                          <a:spcPts val="2000"/>
                        </a:lnSpc>
                        <a:spcBef>
                          <a:spcPct val="0"/>
                        </a:spcBef>
                        <a:spcAft>
                          <a:spcPct val="0"/>
                        </a:spcAft>
                        <a:buClrTx/>
                        <a:buSzTx/>
                        <a:buFontTx/>
                        <a:buNone/>
                        <a:tabLst/>
                        <a:defRPr/>
                      </a:pPr>
                      <a:endParaRPr kumimoji="1" lang="en-US" altLang="ja-JP" sz="13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0000"/>
                    </a:solidFill>
                  </a:tcPr>
                </a:tc>
                <a:tc vMerge="1">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100" b="1" i="0" u="none" strike="noStrike" cap="none" normalizeH="0" baseline="0" dirty="0" smtClean="0">
                        <a:ln>
                          <a:noFill/>
                        </a:ln>
                        <a:solidFill>
                          <a:schemeClr val="bg1"/>
                        </a:solidFill>
                        <a:effectLst/>
                        <a:latin typeface="+mn-ea"/>
                        <a:ea typeface="+mn-ea"/>
                        <a:cs typeface="Times New Roman" pitchFamily="18" charset="0"/>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l" defTabSz="914400" rtl="0" eaLnBrk="1" fontAlgn="base" latinLnBrk="0" hangingPunct="1">
                        <a:lnSpc>
                          <a:spcPts val="18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n-ea"/>
                          <a:ea typeface="+mn-ea"/>
                          <a:cs typeface="Times New Roman" pitchFamily="18" charset="0"/>
                        </a:rPr>
                        <a:t>学校・病院・児童福祉施設等</a:t>
                      </a:r>
                      <a:endParaRPr kumimoji="1" lang="en-US" altLang="ja-JP" sz="1500" b="1" i="0" u="none" strike="noStrike" cap="none" normalizeH="0" baseline="0" dirty="0" smtClean="0">
                        <a:ln>
                          <a:noFill/>
                        </a:ln>
                        <a:solidFill>
                          <a:schemeClr val="tx1"/>
                        </a:solidFill>
                        <a:effectLst/>
                        <a:latin typeface="+mn-ea"/>
                        <a:ea typeface="+mn-ea"/>
                        <a:cs typeface="Times New Roman" pitchFamily="18" charset="0"/>
                      </a:endParaRPr>
                    </a:p>
                    <a:p>
                      <a:pPr marL="88900" marR="0" lvl="0" indent="-88900" algn="l" defTabSz="914400" rtl="0" eaLnBrk="1" fontAlgn="base" latinLnBrk="0" hangingPunct="1">
                        <a:lnSpc>
                          <a:spcPts val="1800"/>
                        </a:lnSpc>
                        <a:spcBef>
                          <a:spcPct val="0"/>
                        </a:spcBef>
                        <a:spcAft>
                          <a:spcPct val="0"/>
                        </a:spcAft>
                        <a:buClrTx/>
                        <a:buSzTx/>
                        <a:buFontTx/>
                        <a:buNone/>
                        <a:tabLst/>
                        <a:defRPr/>
                      </a:pPr>
                      <a:endParaRPr kumimoji="1" lang="en-US" altLang="ja-JP" sz="1500" b="1" i="0" u="none" strike="noStrike" cap="none" normalizeH="0" baseline="0" dirty="0" smtClean="0">
                        <a:ln>
                          <a:noFill/>
                        </a:ln>
                        <a:solidFill>
                          <a:schemeClr val="tx1"/>
                        </a:solidFill>
                        <a:effectLst/>
                        <a:latin typeface="+mn-ea"/>
                        <a:ea typeface="+mn-ea"/>
                        <a:cs typeface="Times New Roman" pitchFamily="18" charset="0"/>
                      </a:endParaRPr>
                    </a:p>
                    <a:p>
                      <a:pPr marL="88900" marR="0" lvl="0" indent="-88900" algn="l" defTabSz="914400" rtl="0" eaLnBrk="1" fontAlgn="base" latinLnBrk="0" hangingPunct="1">
                        <a:lnSpc>
                          <a:spcPts val="1800"/>
                        </a:lnSpc>
                        <a:spcBef>
                          <a:spcPct val="0"/>
                        </a:spcBef>
                        <a:spcAft>
                          <a:spcPct val="0"/>
                        </a:spcAft>
                        <a:buClrTx/>
                        <a:buSzTx/>
                        <a:buFontTx/>
                        <a:buNone/>
                        <a:tabLst/>
                        <a:defRPr/>
                      </a:pPr>
                      <a:r>
                        <a:rPr kumimoji="1" lang="ja-JP" altLang="en-US" sz="1500" b="1" i="0" u="none" strike="noStrike" cap="none" normalizeH="0" baseline="0" dirty="0" smtClean="0">
                          <a:ln>
                            <a:noFill/>
                          </a:ln>
                          <a:solidFill>
                            <a:schemeClr val="tx1"/>
                          </a:solidFill>
                          <a:effectLst/>
                          <a:latin typeface="+mn-ea"/>
                          <a:ea typeface="+mn-ea"/>
                          <a:cs typeface="Times New Roman" pitchFamily="18" charset="0"/>
                        </a:rPr>
                        <a:t>行政機関</a:t>
                      </a:r>
                      <a:endParaRPr kumimoji="1" lang="en-US" altLang="ja-JP" sz="1500" b="1" i="0" u="none" strike="noStrike" cap="none" normalizeH="0" baseline="0" dirty="0" smtClean="0">
                        <a:ln>
                          <a:noFill/>
                        </a:ln>
                        <a:solidFill>
                          <a:schemeClr val="tx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r>
                        <a:rPr kumimoji="1" lang="ja-JP" altLang="en-US" sz="1800" b="1" i="0" u="none" strike="noStrike" cap="none" normalizeH="0" baseline="0" dirty="0" smtClean="0">
                          <a:ln>
                            <a:noFill/>
                          </a:ln>
                          <a:solidFill>
                            <a:schemeClr val="bg1"/>
                          </a:solidFill>
                          <a:effectLst/>
                          <a:latin typeface="+mn-ea"/>
                          <a:ea typeface="+mn-ea"/>
                          <a:cs typeface="Times New Roman" pitchFamily="18" charset="0"/>
                        </a:rPr>
                        <a:t>敷地内禁煙</a:t>
                      </a:r>
                      <a:r>
                        <a:rPr kumimoji="1" lang="ja-JP" altLang="en-US" sz="1200" b="1" i="0" u="none" strike="noStrike" cap="none" normalizeH="0" baseline="0" dirty="0" smtClean="0">
                          <a:ln>
                            <a:noFill/>
                          </a:ln>
                          <a:solidFill>
                            <a:schemeClr val="bg1"/>
                          </a:solidFill>
                          <a:effectLst/>
                          <a:latin typeface="+mn-ea"/>
                          <a:ea typeface="+mn-ea"/>
                          <a:cs typeface="Times New Roman" pitchFamily="18" charset="0"/>
                        </a:rPr>
                        <a:t>（</a:t>
                      </a:r>
                      <a:r>
                        <a:rPr kumimoji="1" lang="en-US" altLang="ja-JP" sz="1200" b="1" i="0" u="none" strike="noStrike" cap="none" normalizeH="0" baseline="0" dirty="0" smtClean="0">
                          <a:ln>
                            <a:noFill/>
                          </a:ln>
                          <a:solidFill>
                            <a:schemeClr val="bg1"/>
                          </a:solidFill>
                          <a:effectLst/>
                          <a:latin typeface="+mn-ea"/>
                          <a:ea typeface="+mn-ea"/>
                          <a:cs typeface="Times New Roman" pitchFamily="18" charset="0"/>
                        </a:rPr>
                        <a:t>※</a:t>
                      </a:r>
                      <a:r>
                        <a:rPr kumimoji="1" lang="ja-JP" altLang="en-US" sz="1200" b="1" i="0" u="none" strike="noStrike" cap="none" normalizeH="0" baseline="0" dirty="0" smtClean="0">
                          <a:ln>
                            <a:noFill/>
                          </a:ln>
                          <a:solidFill>
                            <a:schemeClr val="bg1"/>
                          </a:solidFill>
                          <a:effectLst/>
                          <a:latin typeface="+mn-ea"/>
                          <a:ea typeface="+mn-ea"/>
                          <a:cs typeface="Times New Roman" pitchFamily="18" charset="0"/>
                        </a:rPr>
                        <a:t>２）</a:t>
                      </a: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75000"/>
                      </a:schemeClr>
                    </a:solidFill>
                  </a:tcPr>
                </a:tc>
                <a:tc row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389019">
                <a:tc gridSpan="2">
                  <a:txBody>
                    <a:bodyPr/>
                    <a:lstStyle/>
                    <a:p>
                      <a:pPr marL="0" indent="0" algn="l" defTabSz="914400" rtl="0" eaLnBrk="1" latinLnBrk="0" hangingPunct="1">
                        <a:lnSpc>
                          <a:spcPts val="132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医療施設</a:t>
                      </a:r>
                      <a:endParaRPr kumimoji="1" lang="ja-JP" sz="1500" b="1" kern="100" dirty="0">
                        <a:solidFill>
                          <a:schemeClr val="tx1"/>
                        </a:solidFill>
                        <a:effectLst/>
                        <a:latin typeface="+mn-ea"/>
                        <a:ea typeface="+mn-ea"/>
                        <a:cs typeface="メイリオ" panose="020B0604030504040204" pitchFamily="50" charset="-128"/>
                      </a:endParaRPr>
                    </a:p>
                  </a:txBody>
                  <a:tcPr marL="93046"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2"/>
                  </a:ext>
                </a:extLst>
              </a:tr>
              <a:tr h="424038">
                <a:tc gridSpan="2">
                  <a:txBody>
                    <a:bodyPr/>
                    <a:lstStyle/>
                    <a:p>
                      <a:pPr marL="85725" indent="0" algn="l">
                        <a:lnSpc>
                          <a:spcPts val="1320"/>
                        </a:lnSpc>
                        <a:spcAft>
                          <a:spcPts val="0"/>
                        </a:spcAft>
                      </a:pPr>
                      <a:r>
                        <a:rPr lang="ja-JP" altLang="en-US" sz="1500" b="1" kern="100" dirty="0" smtClean="0">
                          <a:solidFill>
                            <a:schemeClr val="tx1"/>
                          </a:solidFill>
                          <a:effectLst/>
                          <a:latin typeface="+mn-ea"/>
                          <a:ea typeface="+mn-ea"/>
                          <a:cs typeface="メイリオ" panose="020B0604030504040204" pitchFamily="50" charset="-128"/>
                        </a:rPr>
                        <a:t>大学、運動施設</a:t>
                      </a:r>
                      <a:endParaRPr lang="ja-JP" sz="1500" b="1" kern="100" dirty="0">
                        <a:solidFill>
                          <a:schemeClr val="tx1"/>
                        </a:solidFill>
                        <a:effectLst/>
                        <a:latin typeface="+mn-ea"/>
                        <a:ea typeface="+mn-ea"/>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gridSpan="2">
                  <a:txBody>
                    <a:bodyPr/>
                    <a:lstStyle/>
                    <a:p>
                      <a:pPr marL="0" marR="0" lvl="0" indent="0" algn="ctr" defTabSz="914400" rtl="0" eaLnBrk="1" fontAlgn="base" latinLnBrk="0" hangingPunct="1">
                        <a:lnSpc>
                          <a:spcPts val="1800"/>
                        </a:lnSpc>
                        <a:spcBef>
                          <a:spcPct val="0"/>
                        </a:spcBef>
                        <a:spcAft>
                          <a:spcPct val="0"/>
                        </a:spcAft>
                        <a:buClrTx/>
                        <a:buSzTx/>
                        <a:buFontTx/>
                        <a:buNone/>
                        <a:tabLst/>
                        <a:defRPr/>
                      </a:pPr>
                      <a:r>
                        <a:rPr kumimoji="1" lang="ja-JP" altLang="en-US" sz="1800" b="1" i="0" u="none" strike="noStrike" cap="none" normalizeH="0" baseline="0" dirty="0" smtClean="0">
                          <a:ln>
                            <a:noFill/>
                          </a:ln>
                          <a:solidFill>
                            <a:schemeClr val="tx1"/>
                          </a:solidFill>
                          <a:effectLst/>
                          <a:latin typeface="+mn-ea"/>
                          <a:ea typeface="+mn-ea"/>
                          <a:cs typeface="Times New Roman" pitchFamily="18" charset="0"/>
                        </a:rPr>
                        <a:t>屋内禁煙</a:t>
                      </a:r>
                      <a:endParaRPr kumimoji="1" lang="en-US" altLang="ja-JP" sz="1800" b="1" i="0" u="none" strike="noStrike" cap="none" normalizeH="0" baseline="0" dirty="0" smtClean="0">
                        <a:ln>
                          <a:noFill/>
                        </a:ln>
                        <a:solidFill>
                          <a:schemeClr val="tx1"/>
                        </a:solidFill>
                        <a:effectLst/>
                        <a:latin typeface="+mn-ea"/>
                        <a:ea typeface="+mn-ea"/>
                        <a:cs typeface="Times New Roman" pitchFamily="18" charset="0"/>
                      </a:endParaRPr>
                    </a:p>
                    <a:p>
                      <a:pPr marL="0" marR="0" lvl="0" indent="0" algn="ctr" defTabSz="914400" rtl="0" eaLnBrk="1" fontAlgn="base" latinLnBrk="0" hangingPunct="1">
                        <a:lnSpc>
                          <a:spcPts val="1800"/>
                        </a:lnSpc>
                        <a:spcBef>
                          <a:spcPct val="0"/>
                        </a:spcBef>
                        <a:spcAft>
                          <a:spcPct val="0"/>
                        </a:spcAft>
                        <a:buClrTx/>
                        <a:buSzTx/>
                        <a:buFontTx/>
                        <a:buNone/>
                        <a:tabLst/>
                        <a:defRPr/>
                      </a:pPr>
                      <a:r>
                        <a:rPr kumimoji="1" lang="en-US" altLang="ja-JP" sz="1500" b="1" i="0" u="none" strike="noStrike"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cap="none" normalizeH="0" baseline="0" dirty="0" smtClean="0">
                          <a:ln>
                            <a:noFill/>
                          </a:ln>
                          <a:solidFill>
                            <a:schemeClr val="tx1"/>
                          </a:solidFill>
                          <a:effectLst/>
                          <a:latin typeface="+mn-ea"/>
                          <a:ea typeface="+mn-ea"/>
                          <a:cs typeface="Times New Roman" pitchFamily="18" charset="0"/>
                        </a:rPr>
                        <a:t>喫煙専用室設置も</a:t>
                      </a:r>
                      <a:r>
                        <a:rPr kumimoji="1" lang="ja-JP" altLang="en-US" sz="1500" b="1" i="0" u="sng" strike="noStrike" cap="none" normalizeH="0" baseline="0" dirty="0" smtClean="0">
                          <a:ln>
                            <a:noFill/>
                          </a:ln>
                          <a:solidFill>
                            <a:srgbClr val="FF0000"/>
                          </a:solidFill>
                          <a:effectLst/>
                          <a:latin typeface="+mn-ea"/>
                          <a:ea typeface="+mn-ea"/>
                          <a:cs typeface="Times New Roman" pitchFamily="18" charset="0"/>
                        </a:rPr>
                        <a:t>不可</a:t>
                      </a:r>
                      <a:r>
                        <a:rPr kumimoji="1" lang="en-US" altLang="ja-JP" sz="1500" b="1" i="0" u="none" strike="noStrike" cap="none" normalizeH="0" baseline="0" dirty="0" smtClean="0">
                          <a:ln>
                            <a:noFill/>
                          </a:ln>
                          <a:solidFill>
                            <a:schemeClr val="tx1"/>
                          </a:solidFill>
                          <a:effectLst/>
                          <a:latin typeface="+mn-ea"/>
                          <a:ea typeface="+mn-ea"/>
                          <a:cs typeface="Times New Roman" pitchFamily="18" charset="0"/>
                        </a:rPr>
                        <a:t>)</a:t>
                      </a:r>
                      <a:endParaRPr kumimoji="1" lang="ja-JP" altLang="ja-JP" sz="1500" b="0" i="0" u="none" strike="noStrike" cap="none" normalizeH="0" baseline="0" dirty="0" smtClean="0">
                        <a:ln>
                          <a:noFill/>
                        </a:ln>
                        <a:solidFill>
                          <a:schemeClr val="tx1"/>
                        </a:solidFill>
                        <a:effectLst/>
                        <a:latin typeface="+mn-ea"/>
                        <a:ea typeface="+mn-ea"/>
                        <a:cs typeface="ＭＳ Ｐゴシック" pitchFamily="50" charset="-128"/>
                      </a:endParaRPr>
                    </a:p>
                  </a:txBody>
                  <a:tcPr marL="75102" marR="75102"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rowSpan="2" hMerge="1">
                  <a:txBody>
                    <a:bodyPr/>
                    <a:lstStyle/>
                    <a:p>
                      <a:pPr marL="0" marR="0" lvl="0" indent="0" algn="ctr" defTabSz="914400" rtl="0" eaLnBrk="1" fontAlgn="base" latinLnBrk="0" hangingPunct="1">
                        <a:lnSpc>
                          <a:spcPts val="2000"/>
                        </a:lnSpc>
                        <a:spcBef>
                          <a:spcPct val="0"/>
                        </a:spcBef>
                        <a:spcAft>
                          <a:spcPct val="0"/>
                        </a:spcAft>
                        <a:buClrTx/>
                        <a:buSzTx/>
                        <a:buFontTx/>
                        <a:buNone/>
                        <a:tabLst/>
                        <a:defRPr/>
                      </a:pPr>
                      <a:endParaRPr kumimoji="1" lang="ja-JP" altLang="ja-JP" sz="1300" b="0" i="0" u="none" strike="noStrike" cap="none" normalizeH="0" baseline="0" dirty="0" smtClean="0">
                        <a:ln>
                          <a:noFill/>
                        </a:ln>
                        <a:solidFill>
                          <a:schemeClr val="tx1"/>
                        </a:solidFill>
                        <a:effectLst/>
                        <a:latin typeface="HGS創英角ﾎﾟｯﾌﾟ体" panose="040B0A00000000000000" pitchFamily="50" charset="-128"/>
                        <a:ea typeface="HGS創英角ﾎﾟｯﾌﾟ体" panose="040B0A00000000000000" pitchFamily="50" charset="-128"/>
                        <a:cs typeface="ＭＳ Ｐゴシック" pitchFamily="50" charset="-128"/>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vMerge="1">
                  <a:txBody>
                    <a:bodyPr/>
                    <a:lstStyle/>
                    <a:p>
                      <a:pPr marL="0" marR="0" lvl="0" indent="0" algn="ctr" defTabSz="914400" rtl="0" eaLnBrk="1" fontAlgn="base" latinLnBrk="0" hangingPunct="1">
                        <a:lnSpc>
                          <a:spcPts val="1600"/>
                        </a:lnSpc>
                        <a:spcBef>
                          <a:spcPct val="0"/>
                        </a:spcBef>
                        <a:spcAft>
                          <a:spcPct val="0"/>
                        </a:spcAft>
                        <a:buClrTx/>
                        <a:buSzTx/>
                        <a:buFontTx/>
                        <a:buNone/>
                        <a:tabLst/>
                        <a:defRPr/>
                      </a:pPr>
                      <a:endParaRPr kumimoji="1" lang="ja-JP" altLang="ja-JP" sz="1100" b="0" i="0" u="none" strike="noStrike" cap="none" normalizeH="0" baseline="0" dirty="0" smtClean="0">
                        <a:ln>
                          <a:noFill/>
                        </a:ln>
                        <a:solidFill>
                          <a:schemeClr val="tx1"/>
                        </a:solidFill>
                        <a:effectLst/>
                        <a:latin typeface="+mn-ea"/>
                        <a:ea typeface="+mn-ea"/>
                        <a:cs typeface="ＭＳ Ｐゴシック" pitchFamily="50" charset="-128"/>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ts val="1600"/>
                        </a:lnSpc>
                        <a:spcBef>
                          <a:spcPct val="0"/>
                        </a:spcBef>
                        <a:spcAft>
                          <a:spcPct val="0"/>
                        </a:spcAft>
                        <a:buClrTx/>
                        <a:buSzTx/>
                        <a:buFontTx/>
                        <a:buNone/>
                        <a:tabLst/>
                        <a:defRPr/>
                      </a:pPr>
                      <a:endParaRPr kumimoji="1" lang="ja-JP" altLang="ja-JP" sz="1100" b="0" i="0" u="none" strike="noStrike" cap="none" normalizeH="0" baseline="0" dirty="0" smtClean="0">
                        <a:ln>
                          <a:noFill/>
                        </a:ln>
                        <a:solidFill>
                          <a:schemeClr val="bg1"/>
                        </a:solidFill>
                        <a:effectLst/>
                        <a:latin typeface="+mn-ea"/>
                        <a:ea typeface="+mn-ea"/>
                        <a:cs typeface="ＭＳ Ｐゴシック" pitchFamily="50" charset="-128"/>
                      </a:endParaRPr>
                    </a:p>
                  </a:txBody>
                  <a:tcPr marL="58115" marR="581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base" latinLnBrk="0" hangingPunct="1">
                        <a:lnSpc>
                          <a:spcPts val="1600"/>
                        </a:lnSpc>
                        <a:spcBef>
                          <a:spcPct val="0"/>
                        </a:spcBef>
                        <a:spcAft>
                          <a:spcPct val="0"/>
                        </a:spcAft>
                        <a:buClrTx/>
                        <a:buSzTx/>
                        <a:buFontTx/>
                        <a:buNone/>
                        <a:tabLst/>
                        <a:defRPr/>
                      </a:pPr>
                      <a:endParaRPr kumimoji="1" lang="ja-JP" altLang="ja-JP" sz="1500" b="0" i="0" u="none" strike="noStrike" cap="none" normalizeH="0" baseline="0" dirty="0" smtClean="0">
                        <a:ln>
                          <a:noFill/>
                        </a:ln>
                        <a:solidFill>
                          <a:schemeClr val="tx1"/>
                        </a:solidFill>
                        <a:effectLst/>
                        <a:latin typeface="+mn-ea"/>
                        <a:ea typeface="+mn-ea"/>
                        <a:cs typeface="ＭＳ Ｐゴシック" pitchFamily="50" charset="-128"/>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tx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88900" marR="0" lvl="0" indent="0" algn="ctr"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cap="none" normalizeH="0" baseline="0" dirty="0" smtClean="0">
                        <a:ln>
                          <a:noFill/>
                        </a:ln>
                        <a:solidFill>
                          <a:schemeClr val="bg1"/>
                        </a:solidFill>
                        <a:effectLst/>
                        <a:latin typeface="+mn-ea"/>
                        <a:ea typeface="+mn-ea"/>
                        <a:cs typeface="Times New Roman" pitchFamily="18" charset="0"/>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tc>
                <a:extLst>
                  <a:ext uri="{0D108BD9-81ED-4DB2-BD59-A6C34878D82A}">
                    <a16:rowId xmlns:a16="http://schemas.microsoft.com/office/drawing/2014/main" xmlns="" val="10003"/>
                  </a:ext>
                </a:extLst>
              </a:tr>
              <a:tr h="357912">
                <a:tc gridSpan="2">
                  <a:txBody>
                    <a:bodyPr/>
                    <a:lstStyle/>
                    <a:p>
                      <a:pPr algn="l">
                        <a:lnSpc>
                          <a:spcPts val="1320"/>
                        </a:lnSpc>
                        <a:spcAft>
                          <a:spcPts val="0"/>
                        </a:spcAft>
                      </a:pPr>
                      <a:r>
                        <a:rPr lang="ja-JP" altLang="en-US" sz="1500" b="1" kern="100" dirty="0" smtClean="0">
                          <a:solidFill>
                            <a:schemeClr val="tx1"/>
                          </a:solidFill>
                          <a:effectLst/>
                          <a:latin typeface="+mn-ea"/>
                          <a:ea typeface="+mn-ea"/>
                          <a:cs typeface="メイリオ" panose="020B0604030504040204" pitchFamily="50" charset="-128"/>
                        </a:rPr>
                        <a:t> 官公庁</a:t>
                      </a:r>
                      <a:endParaRPr lang="ja-JP" sz="1500" b="1" kern="100" dirty="0">
                        <a:solidFill>
                          <a:schemeClr val="tx1"/>
                        </a:solidFill>
                        <a:effectLst/>
                        <a:latin typeface="+mn-ea"/>
                        <a:ea typeface="+mn-ea"/>
                        <a:cs typeface="メイリオ" panose="020B0604030504040204" pitchFamily="50" charset="-128"/>
                      </a:endParaRPr>
                    </a:p>
                  </a:txBody>
                  <a:tcPr marL="46523"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rowSpan="9">
                  <a:txBody>
                    <a:bodyPr/>
                    <a:lstStyle/>
                    <a:p>
                      <a:pPr>
                        <a:lnSpc>
                          <a:spcPts val="1800"/>
                        </a:lnSpc>
                      </a:pPr>
                      <a:r>
                        <a:rPr kumimoji="1" lang="ja-JP" altLang="en-US" sz="1500" b="1" dirty="0" smtClean="0">
                          <a:latin typeface="+mn-ea"/>
                          <a:ea typeface="+mn-ea"/>
                        </a:rPr>
                        <a:t>上記以外の多数の者が利用する施設（事務所、ホテル、運動施設等）</a:t>
                      </a:r>
                    </a:p>
                    <a:p>
                      <a:pPr>
                        <a:lnSpc>
                          <a:spcPts val="1800"/>
                        </a:lnSpc>
                      </a:pPr>
                      <a:endParaRPr kumimoji="1" lang="ja-JP" altLang="en-US" dirty="0"/>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mn-ea"/>
                          <a:ea typeface="+mn-ea"/>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rPr>
                        <a:t>喫煙専用室（喫煙のみ）内でのみ喫煙可</a:t>
                      </a: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6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6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加熱式たばこ</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en-US" altLang="ja-JP"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３）</a:t>
                      </a:r>
                      <a:r>
                        <a:rPr kumimoji="1" lang="en-US" altLang="ja-JP" sz="16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8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1200"/>
                        </a:lnSpc>
                        <a:spcBef>
                          <a:spcPts val="0"/>
                        </a:spcBef>
                        <a:spcAft>
                          <a:spcPts val="0"/>
                        </a:spcAft>
                        <a:buClrTx/>
                        <a:buSzTx/>
                        <a:buFontTx/>
                        <a:buNone/>
                        <a:tabLst/>
                        <a:defRPr/>
                      </a:pPr>
                      <a:endParaRPr kumimoji="1" lang="en-US" altLang="ja-JP" sz="18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喫煙室（飲食等も可）内での喫煙可</a:t>
                      </a:r>
                      <a:r>
                        <a:rPr kumimoji="1" lang="en-US" altLang="ja-JP" sz="15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9">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ja-JP" altLang="en-US" sz="1500" b="1" dirty="0" smtClean="0">
                        <a:solidFill>
                          <a:schemeClr val="tx1"/>
                        </a:solidFill>
                        <a:latin typeface="+mn-ea"/>
                        <a:ea typeface="+mn-ea"/>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4"/>
                  </a:ext>
                </a:extLst>
              </a:tr>
              <a:tr h="349709">
                <a:tc rowSpan="2" gridSpan="2">
                  <a:txBody>
                    <a:bodyPr/>
                    <a:lstStyle/>
                    <a:p>
                      <a:pPr algn="l">
                        <a:lnSpc>
                          <a:spcPts val="1800"/>
                        </a:lnSpc>
                        <a:spcAft>
                          <a:spcPts val="0"/>
                        </a:spcAft>
                      </a:pPr>
                      <a:r>
                        <a:rPr lang="ja-JP" altLang="en-US" sz="1500" b="1" kern="100" dirty="0" smtClean="0">
                          <a:solidFill>
                            <a:schemeClr val="tx1"/>
                          </a:solidFill>
                          <a:effectLst/>
                          <a:latin typeface="+mn-ea"/>
                          <a:ea typeface="+mn-ea"/>
                          <a:cs typeface="メイリオ" panose="020B0604030504040204" pitchFamily="50" charset="-128"/>
                        </a:rPr>
                        <a:t>劇場等のサービス業施設、</a:t>
                      </a:r>
                      <a:endParaRPr lang="en-US" altLang="ja-JP" sz="1500" b="1" kern="100" dirty="0" smtClean="0">
                        <a:solidFill>
                          <a:schemeClr val="tx1"/>
                        </a:solidFill>
                        <a:effectLst/>
                        <a:latin typeface="+mn-ea"/>
                        <a:ea typeface="+mn-ea"/>
                        <a:cs typeface="メイリオ" panose="020B0604030504040204" pitchFamily="50" charset="-128"/>
                      </a:endParaRPr>
                    </a:p>
                    <a:p>
                      <a:pPr algn="l">
                        <a:lnSpc>
                          <a:spcPts val="1800"/>
                        </a:lnSpc>
                        <a:spcAft>
                          <a:spcPts val="0"/>
                        </a:spcAft>
                      </a:pPr>
                      <a:r>
                        <a:rPr lang="ja-JP" altLang="en-US" sz="1500" b="1" kern="100" dirty="0" smtClean="0">
                          <a:solidFill>
                            <a:schemeClr val="tx1"/>
                          </a:solidFill>
                          <a:effectLst/>
                          <a:latin typeface="+mn-ea"/>
                          <a:ea typeface="+mn-ea"/>
                          <a:cs typeface="メイリオ" panose="020B0604030504040204" pitchFamily="50" charset="-128"/>
                        </a:rPr>
                        <a:t>事務所（職場）</a:t>
                      </a:r>
                      <a:endParaRPr lang="en-US" altLang="ja-JP" sz="1500" b="1" kern="100" dirty="0" smtClean="0">
                        <a:solidFill>
                          <a:schemeClr val="tx1"/>
                        </a:solidFill>
                        <a:effectLst/>
                        <a:latin typeface="+mn-ea"/>
                        <a:ea typeface="+mn-ea"/>
                        <a:cs typeface="メイリオ" panose="020B0604030504040204" pitchFamily="50" charset="-128"/>
                      </a:endParaRPr>
                    </a:p>
                  </a:txBody>
                  <a:tcPr marL="46523" marR="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rowSpan="4" grid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mn-ea"/>
                          <a:ea typeface="+mn-ea"/>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rPr>
                        <a:t>喫煙専用室設置可</a:t>
                      </a: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endPar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endParaRPr>
                    </a:p>
                  </a:txBody>
                  <a:tcPr marL="0" marR="0" marT="0" marB="1008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4" h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ja-JP" altLang="en-US" sz="13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100" b="1" i="0" u="none" strike="noStrike" kern="1200" cap="none" normalizeH="0" baseline="0" dirty="0" smtClean="0">
                        <a:ln>
                          <a:noFill/>
                        </a:ln>
                        <a:solidFill>
                          <a:schemeClr val="tx1"/>
                        </a:solidFill>
                        <a:effectLst/>
                        <a:latin typeface="+mn-ea"/>
                        <a:ea typeface="+mn-ea"/>
                        <a:cs typeface="Times New Roman" pitchFamily="18" charset="0"/>
                      </a:endParaRPr>
                    </a:p>
                  </a:txBody>
                  <a:tcPr marL="0" marR="0" marT="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100" b="1" i="0" u="none" strike="noStrike" kern="1200" cap="none" normalizeH="0" baseline="0" dirty="0" smtClean="0">
                        <a:ln>
                          <a:noFill/>
                        </a:ln>
                        <a:solidFill>
                          <a:schemeClr val="bg1"/>
                        </a:solidFill>
                        <a:effectLst/>
                        <a:latin typeface="+mn-ea"/>
                        <a:ea typeface="+mn-ea"/>
                        <a:cs typeface="Times New Roman" pitchFamily="18" charset="0"/>
                      </a:endParaRPr>
                    </a:p>
                  </a:txBody>
                  <a:tcPr marL="0" marR="0" marT="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endParaRPr>
                    </a:p>
                  </a:txBody>
                  <a:tcPr marL="0" marR="0" marT="0" marB="100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5"/>
                  </a:ext>
                </a:extLst>
              </a:tr>
              <a:tr h="554787">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6"/>
                  </a:ext>
                </a:extLst>
              </a:tr>
              <a:tr h="0">
                <a:tc rowSpan="2" gridSpan="2">
                  <a:txBody>
                    <a:bodyPr/>
                    <a:lstStyle/>
                    <a:p>
                      <a:pPr marL="0" marR="0" indent="0" algn="l" defTabSz="914400" rtl="0" eaLnBrk="1" fontAlgn="auto" latinLnBrk="0" hangingPunct="1">
                        <a:lnSpc>
                          <a:spcPts val="1320"/>
                        </a:lnSpc>
                        <a:spcBef>
                          <a:spcPts val="0"/>
                        </a:spcBef>
                        <a:spcAft>
                          <a:spcPts val="0"/>
                        </a:spcAft>
                        <a:buClrTx/>
                        <a:buSzTx/>
                        <a:buFontTx/>
                        <a:buNone/>
                        <a:tabLst/>
                        <a:defRPr/>
                      </a:pPr>
                      <a:r>
                        <a:rPr kumimoji="1" lang="ja-JP" altLang="en-US" sz="1500" b="1" kern="100" dirty="0" smtClean="0">
                          <a:solidFill>
                            <a:schemeClr val="tx1"/>
                          </a:solidFill>
                          <a:effectLst/>
                          <a:latin typeface="+mn-ea"/>
                          <a:ea typeface="+mn-ea"/>
                          <a:cs typeface="メイリオ" panose="020B0604030504040204" pitchFamily="50" charset="-128"/>
                        </a:rPr>
                        <a:t>ホテル、旅館</a:t>
                      </a:r>
                      <a:r>
                        <a:rPr kumimoji="1" lang="en-US" altLang="ja-JP" sz="1500" b="1" kern="100" dirty="0" smtClean="0">
                          <a:solidFill>
                            <a:schemeClr val="tx1"/>
                          </a:solidFill>
                          <a:effectLst/>
                          <a:latin typeface="+mn-ea"/>
                          <a:ea typeface="+mn-ea"/>
                          <a:cs typeface="メイリオ" panose="020B0604030504040204" pitchFamily="50" charset="-128"/>
                        </a:rPr>
                        <a:t>(</a:t>
                      </a:r>
                      <a:r>
                        <a:rPr kumimoji="1" lang="ja-JP" altLang="en-US" sz="1500" b="1" kern="100" dirty="0" smtClean="0">
                          <a:solidFill>
                            <a:schemeClr val="tx1"/>
                          </a:solidFill>
                          <a:effectLst/>
                          <a:latin typeface="+mn-ea"/>
                          <a:ea typeface="+mn-ea"/>
                          <a:cs typeface="メイリオ" panose="020B0604030504040204" pitchFamily="50" charset="-128"/>
                        </a:rPr>
                        <a:t>客室を除く</a:t>
                      </a:r>
                      <a:r>
                        <a:rPr kumimoji="1" lang="en-US" altLang="ja-JP" sz="1500" b="1" kern="100" dirty="0" smtClean="0">
                          <a:solidFill>
                            <a:schemeClr val="tx1"/>
                          </a:solidFill>
                          <a:effectLst/>
                          <a:latin typeface="+mn-ea"/>
                          <a:ea typeface="+mn-ea"/>
                          <a:cs typeface="メイリオ" panose="020B0604030504040204" pitchFamily="50" charset="-128"/>
                        </a:rPr>
                        <a:t>)</a:t>
                      </a:r>
                      <a:endParaRPr kumimoji="1" lang="ja-JP" sz="1500" b="1" kern="100" dirty="0">
                        <a:solidFill>
                          <a:schemeClr val="tx1"/>
                        </a:solidFill>
                        <a:effectLst/>
                        <a:latin typeface="+mn-ea"/>
                        <a:ea typeface="+mn-ea"/>
                        <a:cs typeface="メイリオ" panose="020B0604030504040204" pitchFamily="50" charset="-128"/>
                      </a:endParaRPr>
                    </a:p>
                  </a:txBody>
                  <a:tcPr marL="46523" marR="88626"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7"/>
                  </a:ext>
                </a:extLst>
              </a:tr>
              <a:tr h="571162">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75102" marR="7510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8"/>
                  </a:ext>
                </a:extLst>
              </a:tr>
              <a:tr h="0">
                <a:tc rowSpan="4">
                  <a:txBody>
                    <a:bodyPr/>
                    <a:lstStyle/>
                    <a:p>
                      <a:pPr marL="263525" indent="-263525" algn="ctr">
                        <a:lnSpc>
                          <a:spcPct val="100000"/>
                        </a:lnSpc>
                        <a:spcAft>
                          <a:spcPts val="0"/>
                        </a:spcAft>
                      </a:pPr>
                      <a:r>
                        <a:rPr kumimoji="1" lang="ja-JP" altLang="ja-JP" sz="1500" b="1" kern="100" dirty="0" smtClean="0">
                          <a:solidFill>
                            <a:schemeClr val="tx1"/>
                          </a:solidFill>
                          <a:effectLst/>
                          <a:latin typeface="+mn-ea"/>
                          <a:ea typeface="+mn-ea"/>
                          <a:cs typeface="メイリオ" panose="020B0604030504040204" pitchFamily="50" charset="-128"/>
                        </a:rPr>
                        <a:t>飲食店</a:t>
                      </a:r>
                      <a:endParaRPr kumimoji="1" lang="ja-JP" altLang="ja-JP" sz="1500" b="1" kern="100" dirty="0">
                        <a:solidFill>
                          <a:schemeClr val="tx1"/>
                        </a:solidFill>
                        <a:effectLst/>
                        <a:latin typeface="+mn-ea"/>
                        <a:ea typeface="+mn-ea"/>
                        <a:cs typeface="メイリオ" panose="020B0604030504040204" pitchFamily="50" charset="-128"/>
                      </a:endParaRPr>
                    </a:p>
                  </a:txBody>
                  <a:tcPr marL="88626" marR="88626"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食堂、</a:t>
                      </a:r>
                      <a:endParaRPr kumimoji="1" lang="en-US" altLang="ja-JP" sz="1500" b="1" kern="100" dirty="0" smtClean="0">
                        <a:solidFill>
                          <a:schemeClr val="tx1"/>
                        </a:solidFill>
                        <a:effectLst/>
                        <a:latin typeface="+mn-ea"/>
                        <a:ea typeface="+mn-ea"/>
                        <a:cs typeface="メイリオ" panose="020B0604030504040204" pitchFamily="50" charset="-128"/>
                      </a:endParaRPr>
                    </a:p>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ラーメン店等</a:t>
                      </a: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grid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r>
                        <a:rPr kumimoji="1" lang="ja-JP" altLang="en-US" sz="1800" b="1" i="0" u="none" strike="noStrike" kern="1200" cap="none" normalizeH="0" baseline="0" dirty="0" smtClean="0">
                          <a:ln>
                            <a:noFill/>
                          </a:ln>
                          <a:solidFill>
                            <a:schemeClr val="tx1"/>
                          </a:solidFill>
                          <a:effectLst/>
                          <a:latin typeface="+mn-ea"/>
                          <a:ea typeface="+mn-ea"/>
                          <a:cs typeface="Times New Roman" pitchFamily="18" charset="0"/>
                        </a:rPr>
                        <a:t>原則屋内禁煙</a:t>
                      </a:r>
                    </a:p>
                    <a:p>
                      <a:pPr marL="0" marR="0" lvl="0" indent="0" algn="ctr" defTabSz="914400" rtl="0" eaLnBrk="1" fontAlgn="auto" latinLnBrk="0" hangingPunct="1">
                        <a:lnSpc>
                          <a:spcPts val="1800"/>
                        </a:lnSpc>
                        <a:spcBef>
                          <a:spcPts val="0"/>
                        </a:spcBef>
                        <a:spcAft>
                          <a:spcPts val="0"/>
                        </a:spcAft>
                        <a:buClrTx/>
                        <a:buSzTx/>
                        <a:buFontTx/>
                        <a:buNone/>
                        <a:tabLst/>
                        <a:defRPr/>
                      </a:pP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r>
                        <a:rPr kumimoji="1" lang="ja-JP" altLang="en-US" sz="1500" b="1" i="0" u="none" strike="noStrike" kern="1200" cap="none" normalizeH="0" baseline="0" dirty="0" smtClean="0">
                          <a:ln>
                            <a:noFill/>
                          </a:ln>
                          <a:solidFill>
                            <a:schemeClr val="tx1"/>
                          </a:solidFill>
                          <a:effectLst/>
                          <a:latin typeface="+mn-ea"/>
                          <a:ea typeface="+mn-ea"/>
                          <a:cs typeface="Times New Roman" pitchFamily="18" charset="0"/>
                        </a:rPr>
                        <a:t>喫煙専用室設置可</a:t>
                      </a:r>
                      <a:r>
                        <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rPr>
                        <a:t>)</a:t>
                      </a:r>
                    </a:p>
                  </a:txBody>
                  <a:tcPr marL="46523" marR="46523" marT="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3"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9"/>
                  </a:ext>
                </a:extLst>
              </a:tr>
              <a:tr h="594460">
                <a:tc vMerge="1">
                  <a:txBody>
                    <a:bodyPr/>
                    <a:lstStyle/>
                    <a:p>
                      <a:pPr marL="263525" indent="-263525" algn="ctr">
                        <a:lnSpc>
                          <a:spcPct val="100000"/>
                        </a:lnSpc>
                        <a:spcAft>
                          <a:spcPts val="0"/>
                        </a:spcAft>
                      </a:pPr>
                      <a:endParaRPr kumimoji="1" lang="ja-JP" altLang="ja-JP" sz="1500" b="1" kern="100" dirty="0">
                        <a:solidFill>
                          <a:schemeClr val="tx1"/>
                        </a:solidFill>
                        <a:effectLst/>
                        <a:latin typeface="+mn-ea"/>
                        <a:ea typeface="+mn-ea"/>
                        <a:cs typeface="メイリオ" panose="020B0604030504040204" pitchFamily="50" charset="-128"/>
                      </a:endParaRPr>
                    </a:p>
                  </a:txBody>
                  <a:tcPr marL="88626" marR="88626" marT="0" marB="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263525" indent="-263525" algn="ctr">
                        <a:lnSpc>
                          <a:spcPts val="1800"/>
                        </a:lnSpc>
                        <a:spcAft>
                          <a:spcPts val="0"/>
                        </a:spcAft>
                      </a:pP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v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kumimoji="1" lang="en-US" altLang="ja-JP" sz="1500" b="1" i="0" u="none" strike="noStrike" kern="1200" cap="none" normalizeH="0" baseline="0" dirty="0" smtClean="0">
                        <a:ln>
                          <a:noFill/>
                        </a:ln>
                        <a:solidFill>
                          <a:schemeClr val="tx1"/>
                        </a:solidFill>
                        <a:effectLst/>
                        <a:latin typeface="+mn-ea"/>
                        <a:ea typeface="+mn-ea"/>
                        <a:cs typeface="Times New Roman" pitchFamily="18" charset="0"/>
                      </a:endParaRPr>
                    </a:p>
                  </a:txBody>
                  <a:tcPr marL="46523" marR="46523" marT="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hMerge="1" v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ja-JP" altLang="en-US" sz="1300" b="1" i="0" u="none" strike="noStrike" kern="1200" cap="none" spc="0" normalizeH="0" baseline="0" noProof="0" dirty="0" smtClean="0">
                        <a:ln>
                          <a:noFill/>
                        </a:ln>
                        <a:solidFill>
                          <a:schemeClr val="tx1"/>
                        </a:solidFill>
                        <a:effectLst/>
                        <a:uLnTx/>
                        <a:uFillTx/>
                        <a:latin typeface="+mn-ea"/>
                        <a:ea typeface="+mn-ea"/>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85725" marR="0" lvl="0" indent="-85725" algn="ctr" defTabSz="914400" rtl="0" eaLnBrk="1" fontAlgn="auto" latinLnBrk="0" hangingPunct="1">
                        <a:lnSpc>
                          <a:spcPts val="1600"/>
                        </a:lnSpc>
                        <a:spcBef>
                          <a:spcPts val="0"/>
                        </a:spcBef>
                        <a:spcAft>
                          <a:spcPts val="0"/>
                        </a:spcAft>
                        <a:buClrTx/>
                        <a:buSzTx/>
                        <a:buFontTx/>
                        <a:buNone/>
                        <a:tabLst/>
                        <a:defRPr/>
                      </a:pPr>
                      <a:endParaRPr kumimoji="1" lang="ja-JP" altLang="en-US" sz="1100" b="1" i="0" u="none" strike="noStrike" kern="1200" cap="none" spc="0" normalizeH="0" baseline="0" noProof="0" dirty="0" smtClean="0">
                        <a:ln>
                          <a:noFill/>
                        </a:ln>
                        <a:solidFill>
                          <a:schemeClr val="tx1"/>
                        </a:solidFill>
                        <a:effectLst/>
                        <a:uLnTx/>
                        <a:uFillTx/>
                        <a:latin typeface="+mn-ea"/>
                        <a:ea typeface="+mn-ea"/>
                        <a:cs typeface="Times New Roman" pitchFamily="18" charset="0"/>
                      </a:endParaRPr>
                    </a:p>
                  </a:txBody>
                  <a:tcPr marL="36000" marR="36000"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800"/>
                        </a:lnSpc>
                      </a:pPr>
                      <a:endParaRPr kumimoji="1" lang="ja-JP"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marL="46523" marR="46523" marT="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dirty="0" smtClean="0">
                        <a:latin typeface="+mn-ea"/>
                        <a:ea typeface="+mn-ea"/>
                      </a:endParaRPr>
                    </a:p>
                  </a:txBody>
                  <a:tcPr/>
                </a:tc>
                <a:tc vMerge="1">
                  <a:txBody>
                    <a:bodyPr/>
                    <a:lstStyle/>
                    <a:p>
                      <a:endParaRPr kumimoji="1" lang="ja-JP" altLang="en-US"/>
                    </a:p>
                  </a:txBody>
                  <a:tcPr/>
                </a:tc>
                <a:tc rowSpan="3">
                  <a:txBody>
                    <a:bodyPr/>
                    <a:lstStyle/>
                    <a:p>
                      <a:pPr marL="88900" marR="0" lvl="0" indent="0" algn="ctr" defTabSz="914400" rtl="0" eaLnBrk="1" fontAlgn="base" latinLnBrk="0" hangingPunct="1">
                        <a:lnSpc>
                          <a:spcPts val="2000"/>
                        </a:lnSpc>
                        <a:spcBef>
                          <a:spcPct val="0"/>
                        </a:spcBef>
                        <a:spcAft>
                          <a:spcPct val="0"/>
                        </a:spcAft>
                        <a:buClrTx/>
                        <a:buSzTx/>
                        <a:buFontTx/>
                        <a:buNone/>
                        <a:tabLst/>
                        <a:defRPr/>
                      </a:pPr>
                      <a:r>
                        <a:rPr lang="ja-JP" altLang="en-US" sz="1800" b="1" dirty="0" smtClean="0">
                          <a:solidFill>
                            <a:schemeClr val="tx1"/>
                          </a:solidFill>
                          <a:latin typeface="ＭＳ ゴシック" panose="020B0609070205080204" pitchFamily="49" charset="-128"/>
                          <a:ea typeface="ＭＳ ゴシック" panose="020B0609070205080204" pitchFamily="49" charset="-128"/>
                        </a:rPr>
                        <a:t>既存特定飲食</a:t>
                      </a:r>
                      <a:endParaRPr lang="en-US" altLang="ja-JP" sz="1800" b="1" dirty="0" smtClean="0">
                        <a:solidFill>
                          <a:schemeClr val="tx1"/>
                        </a:solidFill>
                        <a:latin typeface="ＭＳ ゴシック" panose="020B0609070205080204" pitchFamily="49" charset="-128"/>
                        <a:ea typeface="ＭＳ ゴシック" panose="020B0609070205080204" pitchFamily="49" charset="-128"/>
                      </a:endParaRPr>
                    </a:p>
                    <a:p>
                      <a:pPr marL="88900" marR="0" lvl="0" indent="0" algn="ctr" defTabSz="914400" rtl="0" eaLnBrk="1" fontAlgn="base" latinLnBrk="0" hangingPunct="1">
                        <a:lnSpc>
                          <a:spcPts val="2000"/>
                        </a:lnSpc>
                        <a:spcBef>
                          <a:spcPct val="0"/>
                        </a:spcBef>
                        <a:spcAft>
                          <a:spcPct val="0"/>
                        </a:spcAft>
                        <a:buClrTx/>
                        <a:buSzTx/>
                        <a:buFontTx/>
                        <a:buNone/>
                        <a:tabLst/>
                        <a:defRPr/>
                      </a:pPr>
                      <a:r>
                        <a:rPr lang="ja-JP" altLang="en-US" sz="1800" b="1" dirty="0" smtClean="0">
                          <a:solidFill>
                            <a:schemeClr val="tx1"/>
                          </a:solidFill>
                          <a:latin typeface="ＭＳ ゴシック" panose="020B0609070205080204" pitchFamily="49" charset="-128"/>
                          <a:ea typeface="ＭＳ ゴシック" panose="020B0609070205080204" pitchFamily="49" charset="-128"/>
                        </a:rPr>
                        <a:t>提供施設</a:t>
                      </a:r>
                      <a:endParaRPr lang="ja-JP" altLang="en-US" sz="1200" b="1" dirty="0" smtClean="0">
                        <a:solidFill>
                          <a:schemeClr val="tx1"/>
                        </a:solidFill>
                        <a:latin typeface="ＭＳ ゴシック" panose="020B0609070205080204" pitchFamily="49" charset="-128"/>
                        <a:ea typeface="ＭＳ ゴシック" panose="020B0609070205080204" pitchFamily="49" charset="-128"/>
                      </a:endParaRPr>
                    </a:p>
                    <a:p>
                      <a:pPr marL="88900" marR="0" lvl="0" indent="0" algn="ctr" defTabSz="914400" rtl="0" eaLnBrk="1" fontAlgn="base" latinLnBrk="0" hangingPunct="1">
                        <a:lnSpc>
                          <a:spcPts val="1400"/>
                        </a:lnSpc>
                        <a:spcBef>
                          <a:spcPct val="0"/>
                        </a:spcBef>
                        <a:spcAft>
                          <a:spcPct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（個人又は中小企業（資本金又は出資の総額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5000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万円以下</a:t>
                      </a:r>
                      <a:r>
                        <a:rPr kumimoji="1" lang="ja-JP" altLang="en-US" sz="1400" b="1" i="0" u="none" strike="noStrike" cap="none" normalizeH="0" baseline="0" dirty="0" smtClean="0">
                          <a:ln>
                            <a:noFill/>
                          </a:ln>
                          <a:solidFill>
                            <a:schemeClr val="tx1"/>
                          </a:solidFill>
                          <a:effectLst/>
                          <a:latin typeface="+mn-ea"/>
                          <a:ea typeface="+mn-ea"/>
                          <a:cs typeface="Times New Roman" pitchFamily="18" charset="0"/>
                        </a:rPr>
                        <a:t>（</a:t>
                      </a:r>
                      <a:r>
                        <a:rPr kumimoji="1" lang="en-US" altLang="ja-JP" sz="1400" b="1" i="0" u="none" strike="noStrike" cap="none" normalizeH="0" baseline="0" dirty="0" smtClean="0">
                          <a:ln>
                            <a:noFill/>
                          </a:ln>
                          <a:solidFill>
                            <a:schemeClr val="tx1"/>
                          </a:solidFill>
                          <a:effectLst/>
                          <a:latin typeface="+mn-ea"/>
                          <a:ea typeface="+mn-ea"/>
                          <a:cs typeface="Times New Roman" pitchFamily="18" charset="0"/>
                        </a:rPr>
                        <a:t>※</a:t>
                      </a:r>
                      <a:r>
                        <a:rPr kumimoji="1" lang="ja-JP" altLang="en-US" sz="1400" b="1" i="0" u="none" strike="noStrike" cap="none" normalizeH="0" baseline="0" dirty="0" smtClean="0">
                          <a:ln>
                            <a:noFill/>
                          </a:ln>
                          <a:solidFill>
                            <a:schemeClr val="tx1"/>
                          </a:solidFill>
                          <a:effectLst/>
                          <a:latin typeface="+mn-ea"/>
                          <a:ea typeface="+mn-ea"/>
                          <a:cs typeface="Times New Roman" pitchFamily="18" charset="0"/>
                        </a:rPr>
                        <a:t>４））</a:t>
                      </a:r>
                      <a:endParaRPr kumimoji="1" lang="en-US" altLang="ja-JP" sz="1400" b="1" i="0" u="none" strike="noStrike" cap="none" normalizeH="0" baseline="0" dirty="0" smtClean="0">
                        <a:ln>
                          <a:noFill/>
                        </a:ln>
                        <a:solidFill>
                          <a:schemeClr val="tx1"/>
                        </a:solidFill>
                        <a:effectLst/>
                        <a:latin typeface="+mn-ea"/>
                        <a:ea typeface="+mn-ea"/>
                        <a:cs typeface="Times New Roman" pitchFamily="18" charset="0"/>
                      </a:endParaRPr>
                    </a:p>
                    <a:p>
                      <a:pPr marL="88900" marR="0" lvl="0" indent="0" algn="ctr" defTabSz="914400" rtl="0" eaLnBrk="1" fontAlgn="base" latinLnBrk="0" hangingPunct="1">
                        <a:lnSpc>
                          <a:spcPts val="1400"/>
                        </a:lnSpc>
                        <a:spcBef>
                          <a:spcPct val="0"/>
                        </a:spcBef>
                        <a:spcAft>
                          <a:spcPct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　かつ　客席面積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100㎡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以下の飲食店）</a:t>
                      </a: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b="1" dirty="0" smtClean="0">
                        <a:latin typeface="+mn-ea"/>
                        <a:ea typeface="+mn-ea"/>
                      </a:endParaRPr>
                    </a:p>
                    <a:p>
                      <a:pPr marL="0" marR="0" lvl="0" indent="0" algn="ctr" defTabSz="914400" rtl="0" eaLnBrk="1" fontAlgn="auto" latinLnBrk="0" hangingPunct="1">
                        <a:lnSpc>
                          <a:spcPts val="1800"/>
                        </a:lnSpc>
                        <a:spcBef>
                          <a:spcPts val="0"/>
                        </a:spcBef>
                        <a:spcAft>
                          <a:spcPts val="0"/>
                        </a:spcAft>
                        <a:buClrTx/>
                        <a:buSzTx/>
                        <a:buFontTx/>
                        <a:buNone/>
                        <a:tabLst/>
                        <a:defRPr/>
                      </a:pPr>
                      <a:r>
                        <a:rPr lang="ja-JP" altLang="en-US" sz="1800" b="1" dirty="0" smtClean="0">
                          <a:latin typeface="+mn-ea"/>
                          <a:ea typeface="+mn-ea"/>
                        </a:rPr>
                        <a:t>標識の掲示により</a:t>
                      </a:r>
                      <a:endParaRPr lang="en-US" altLang="ja-JP" sz="1800" b="1" dirty="0" smtClean="0">
                        <a:latin typeface="+mn-ea"/>
                        <a:ea typeface="+mn-ea"/>
                      </a:endParaRPr>
                    </a:p>
                    <a:p>
                      <a:pPr marL="0" marR="0" lvl="0" indent="0" algn="ctr" defTabSz="914400" rtl="0" eaLnBrk="1" fontAlgn="auto" latinLnBrk="0" hangingPunct="1">
                        <a:lnSpc>
                          <a:spcPts val="1800"/>
                        </a:lnSpc>
                        <a:spcBef>
                          <a:spcPts val="0"/>
                        </a:spcBef>
                        <a:spcAft>
                          <a:spcPts val="0"/>
                        </a:spcAft>
                        <a:buClrTx/>
                        <a:buSzTx/>
                        <a:buFontTx/>
                        <a:buNone/>
                        <a:tabLst/>
                        <a:defRPr/>
                      </a:pPr>
                      <a:r>
                        <a:rPr lang="ja-JP" altLang="en-US" sz="1800" b="1" dirty="0" smtClean="0">
                          <a:latin typeface="+mn-ea"/>
                          <a:ea typeface="+mn-ea"/>
                        </a:rPr>
                        <a:t>喫煙可</a:t>
                      </a:r>
                      <a:endParaRPr lang="en-US" altLang="ja-JP" sz="1400" b="0" dirty="0" smtClean="0">
                        <a:latin typeface="+mn-ea"/>
                        <a:ea typeface="+mn-ea"/>
                      </a:endParaRPr>
                    </a:p>
                  </a:txBody>
                  <a:tcPr marL="75102" marR="75102"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10"/>
                  </a:ext>
                </a:extLst>
              </a:tr>
              <a:tr h="493802">
                <a:tc vMerge="1">
                  <a:txBody>
                    <a:bodyPr/>
                    <a:lstStyle/>
                    <a:p>
                      <a:endParaRPr kumimoji="1" lang="ja-JP" altLang="en-US"/>
                    </a:p>
                  </a:txBody>
                  <a:tcPr/>
                </a:tc>
                <a:tc>
                  <a:txBody>
                    <a:bodyPr/>
                    <a:lstStyle/>
                    <a:p>
                      <a:pPr marL="263525" indent="-263525" algn="ctr">
                        <a:lnSpc>
                          <a:spcPts val="132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居酒屋等</a:t>
                      </a: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11"/>
                  </a:ext>
                </a:extLst>
              </a:tr>
              <a:tr h="1048500">
                <a:tc vMerge="1">
                  <a:txBody>
                    <a:bodyPr/>
                    <a:lstStyle/>
                    <a:p>
                      <a:endParaRPr kumimoji="1" lang="ja-JP" altLang="en-US"/>
                    </a:p>
                  </a:txBody>
                  <a:tcPr/>
                </a:tc>
                <a:tc>
                  <a:txBody>
                    <a:bodyPr/>
                    <a:lstStyle/>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バー、</a:t>
                      </a:r>
                      <a:endParaRPr kumimoji="1" lang="en-US" altLang="ja-JP" sz="1500" b="1" kern="100" dirty="0" smtClean="0">
                        <a:solidFill>
                          <a:schemeClr val="tx1"/>
                        </a:solidFill>
                        <a:effectLst/>
                        <a:latin typeface="+mn-ea"/>
                        <a:ea typeface="+mn-ea"/>
                        <a:cs typeface="メイリオ" panose="020B0604030504040204" pitchFamily="50" charset="-128"/>
                      </a:endParaRPr>
                    </a:p>
                    <a:p>
                      <a:pPr marL="263525" indent="-263525" algn="ctr">
                        <a:lnSpc>
                          <a:spcPts val="1800"/>
                        </a:lnSpc>
                        <a:spcAft>
                          <a:spcPts val="0"/>
                        </a:spcAft>
                      </a:pPr>
                      <a:r>
                        <a:rPr kumimoji="1" lang="ja-JP" altLang="en-US" sz="1500" b="1" kern="100" dirty="0" smtClean="0">
                          <a:solidFill>
                            <a:schemeClr val="tx1"/>
                          </a:solidFill>
                          <a:effectLst/>
                          <a:latin typeface="+mn-ea"/>
                          <a:ea typeface="+mn-ea"/>
                          <a:cs typeface="メイリオ" panose="020B0604030504040204" pitchFamily="50" charset="-128"/>
                        </a:rPr>
                        <a:t>スナック等</a:t>
                      </a:r>
                      <a:endParaRPr kumimoji="1" lang="ja-JP" altLang="ja-JP" sz="1500" b="1" kern="100" dirty="0">
                        <a:solidFill>
                          <a:schemeClr val="tx1"/>
                        </a:solidFill>
                        <a:effectLst/>
                        <a:latin typeface="+mn-ea"/>
                        <a:ea typeface="+mn-ea"/>
                        <a:cs typeface="メイリオ"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zh-TW" altLang="en-US" sz="1600" b="1" dirty="0" smtClean="0">
                          <a:latin typeface="ＭＳ Ｐゴシック" panose="020B0600070205080204" pitchFamily="50" charset="-128"/>
                          <a:ea typeface="ＭＳ Ｐゴシック" panose="020B0600070205080204" pitchFamily="50" charset="-128"/>
                        </a:rPr>
                        <a:t>原則屋内禁煙</a:t>
                      </a:r>
                    </a:p>
                    <a:p>
                      <a:pPr algn="ctr"/>
                      <a:r>
                        <a:rPr kumimoji="1" lang="en-US" altLang="zh-TW" sz="1500" b="1" dirty="0" smtClean="0">
                          <a:latin typeface="ＭＳ Ｐゴシック" panose="020B0600070205080204" pitchFamily="50" charset="-128"/>
                          <a:ea typeface="ＭＳ Ｐゴシック" panose="020B0600070205080204" pitchFamily="50" charset="-128"/>
                        </a:rPr>
                        <a:t>(</a:t>
                      </a:r>
                      <a:r>
                        <a:rPr kumimoji="1" lang="zh-TW" altLang="en-US" sz="1500" b="1" dirty="0" smtClean="0">
                          <a:latin typeface="ＭＳ Ｐゴシック" panose="020B0600070205080204" pitchFamily="50" charset="-128"/>
                          <a:ea typeface="ＭＳ Ｐゴシック" panose="020B0600070205080204" pitchFamily="50" charset="-128"/>
                        </a:rPr>
                        <a:t>喫煙専用室</a:t>
                      </a:r>
                      <a:endParaRPr kumimoji="1" lang="en-US" altLang="zh-TW" sz="1500" b="1" dirty="0" smtClean="0">
                        <a:latin typeface="ＭＳ Ｐゴシック" panose="020B0600070205080204" pitchFamily="50" charset="-128"/>
                        <a:ea typeface="ＭＳ Ｐゴシック" panose="020B0600070205080204" pitchFamily="50" charset="-128"/>
                      </a:endParaRPr>
                    </a:p>
                    <a:p>
                      <a:pPr algn="ctr"/>
                      <a:r>
                        <a:rPr kumimoji="1" lang="zh-TW" altLang="en-US" sz="1500" b="1" dirty="0" smtClean="0">
                          <a:latin typeface="ＭＳ Ｐゴシック" panose="020B0600070205080204" pitchFamily="50" charset="-128"/>
                          <a:ea typeface="ＭＳ Ｐゴシック" panose="020B0600070205080204" pitchFamily="50" charset="-128"/>
                        </a:rPr>
                        <a:t>設置可</a:t>
                      </a:r>
                      <a:r>
                        <a:rPr kumimoji="1" lang="en-US" altLang="zh-TW" sz="1500" b="1" dirty="0" smtClean="0">
                          <a:latin typeface="ＭＳ Ｐゴシック" panose="020B0600070205080204" pitchFamily="50" charset="-128"/>
                          <a:ea typeface="ＭＳ Ｐゴシック" panose="020B0600070205080204" pitchFamily="50" charset="-128"/>
                        </a:rPr>
                        <a:t>)</a:t>
                      </a:r>
                    </a:p>
                    <a:p>
                      <a:pPr algn="ctr"/>
                      <a:r>
                        <a:rPr kumimoji="1" lang="ja-JP" altLang="en-US" sz="1500" b="1" dirty="0" smtClean="0">
                          <a:latin typeface="ＭＳ Ｐゴシック" panose="020B0600070205080204" pitchFamily="50" charset="-128"/>
                          <a:ea typeface="ＭＳ Ｐゴシック" panose="020B0600070205080204" pitchFamily="50" charset="-128"/>
                        </a:rPr>
                        <a:t>（●㎡超）</a:t>
                      </a:r>
                      <a:endParaRPr kumimoji="1" lang="ja-JP" altLang="en-US" sz="1500" dirty="0"/>
                    </a:p>
                  </a:txBody>
                  <a:tcPr marL="46523" marR="46523"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kumimoji="1" lang="ja-JP" altLang="en-US" sz="1500" b="1" dirty="0" smtClean="0">
                          <a:latin typeface="ＭＳ Ｐゴシック" panose="020B0600070205080204" pitchFamily="50" charset="-128"/>
                          <a:ea typeface="ＭＳ Ｐゴシック" panose="020B0600070205080204" pitchFamily="50" charset="-128"/>
                        </a:rPr>
                        <a:t>喫煙専用室がなくても喫煙可</a:t>
                      </a:r>
                      <a:endParaRPr kumimoji="1" lang="en-US" altLang="ja-JP" sz="1500" b="1" dirty="0" smtClean="0">
                        <a:latin typeface="ＭＳ Ｐゴシック" panose="020B0600070205080204" pitchFamily="50" charset="-128"/>
                        <a:ea typeface="ＭＳ Ｐゴシック" panose="020B0600070205080204" pitchFamily="50" charset="-128"/>
                      </a:endParaRPr>
                    </a:p>
                    <a:p>
                      <a:pPr algn="ctr"/>
                      <a:r>
                        <a:rPr kumimoji="1" lang="ja-JP" altLang="en-US" sz="1200" b="1" dirty="0" smtClean="0">
                          <a:latin typeface="ＭＳ Ｐゴシック" panose="020B0600070205080204" pitchFamily="50" charset="-128"/>
                          <a:ea typeface="ＭＳ Ｐゴシック" panose="020B0600070205080204" pitchFamily="50" charset="-128"/>
                        </a:rPr>
                        <a:t>（</a:t>
                      </a:r>
                      <a:r>
                        <a:rPr kumimoji="1" lang="en-US" altLang="ja-JP" sz="1200" b="1" dirty="0" smtClean="0">
                          <a:latin typeface="ＭＳ Ｐゴシック" panose="020B0600070205080204" pitchFamily="50" charset="-128"/>
                          <a:ea typeface="ＭＳ Ｐゴシック" panose="020B0600070205080204" pitchFamily="50" charset="-128"/>
                        </a:rPr>
                        <a:t>※</a:t>
                      </a:r>
                      <a:r>
                        <a:rPr kumimoji="1" lang="ja-JP" altLang="en-US" sz="1200" b="1" dirty="0" smtClean="0">
                          <a:latin typeface="ＭＳ Ｐゴシック" panose="020B0600070205080204" pitchFamily="50" charset="-128"/>
                          <a:ea typeface="ＭＳ Ｐゴシック" panose="020B0600070205080204" pitchFamily="50" charset="-128"/>
                        </a:rPr>
                        <a:t>１）</a:t>
                      </a:r>
                      <a:endParaRPr kumimoji="1" lang="en-US" altLang="zh-TW" sz="1200" b="1" dirty="0" smtClean="0">
                        <a:latin typeface="ＭＳ Ｐゴシック" panose="020B0600070205080204" pitchFamily="50" charset="-128"/>
                        <a:ea typeface="ＭＳ Ｐゴシック" panose="020B0600070205080204" pitchFamily="50" charset="-128"/>
                      </a:endParaRPr>
                    </a:p>
                    <a:p>
                      <a:pPr algn="ctr"/>
                      <a:r>
                        <a:rPr kumimoji="1" lang="ja-JP" altLang="en-US" sz="1500" b="1" dirty="0" smtClean="0">
                          <a:latin typeface="ＭＳ Ｐゴシック" panose="020B0600070205080204" pitchFamily="50" charset="-128"/>
                          <a:ea typeface="ＭＳ Ｐゴシック" panose="020B0600070205080204" pitchFamily="50" charset="-128"/>
                        </a:rPr>
                        <a:t>（●㎡以下）</a:t>
                      </a:r>
                      <a:endParaRPr kumimoji="1" lang="ja-JP" altLang="en-US" sz="1500" dirty="0"/>
                    </a:p>
                  </a:txBody>
                  <a:tcPr marL="88626" marR="88626" marT="50400" marB="50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pPr>
                        <a:lnSpc>
                          <a:spcPts val="1600"/>
                        </a:lnSpc>
                      </a:pPr>
                      <a:endParaRPr lang="ja-JP" altLang="en-US" sz="3400" dirty="0"/>
                    </a:p>
                  </a:txBody>
                  <a:tcPr marL="88626" marR="88626" marT="50400" marB="504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12"/>
                  </a:ext>
                </a:extLst>
              </a:tr>
            </a:tbl>
          </a:graphicData>
        </a:graphic>
      </p:graphicFrame>
      <p:sp>
        <p:nvSpPr>
          <p:cNvPr id="11" name="テキスト ボックス 10"/>
          <p:cNvSpPr txBox="1"/>
          <p:nvPr/>
        </p:nvSpPr>
        <p:spPr>
          <a:xfrm>
            <a:off x="-7912" y="6514480"/>
            <a:ext cx="4536504" cy="1526480"/>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lIns="96214" tIns="48107" rIns="48107" bIns="61096" rtlCol="0" anchor="t" anchorCtr="0">
            <a:noAutofit/>
          </a:bodyPr>
          <a:lstStyle/>
          <a:p>
            <a:pPr marL="457200" indent="-457200">
              <a:lnSpc>
                <a:spcPts val="1800"/>
              </a:lnSpc>
            </a:pPr>
            <a:r>
              <a:rPr lang="en-US" altLang="ja-JP" sz="1200" dirty="0" smtClean="0">
                <a:solidFill>
                  <a:schemeClr val="tx1"/>
                </a:solidFill>
                <a:latin typeface="ＭＳ ゴシック" panose="020B0609070205080204" pitchFamily="49" charset="-128"/>
                <a:ea typeface="ＭＳ ゴシック" panose="020B0609070205080204" pitchFamily="49" charset="-128"/>
              </a:rPr>
              <a:t>※</a:t>
            </a:r>
            <a:r>
              <a:rPr lang="ja-JP" altLang="en-US" sz="1200" dirty="0">
                <a:solidFill>
                  <a:schemeClr val="tx1"/>
                </a:solidFill>
                <a:latin typeface="ＭＳ ゴシック" panose="020B0609070205080204" pitchFamily="49" charset="-128"/>
                <a:ea typeface="ＭＳ ゴシック" panose="020B0609070205080204" pitchFamily="49" charset="-128"/>
              </a:rPr>
              <a:t>１：小規模（●㎡以下）のバー、スナック等（主に酒類を提供するものに限る）が該当</a:t>
            </a:r>
            <a:r>
              <a:rPr lang="ja-JP" altLang="en-US" sz="1200" dirty="0" smtClean="0">
                <a:solidFill>
                  <a:schemeClr val="tx1"/>
                </a:solidFill>
                <a:latin typeface="ＭＳ ゴシック" panose="020B0609070205080204" pitchFamily="49" charset="-128"/>
                <a:ea typeface="ＭＳ ゴシック" panose="020B0609070205080204" pitchFamily="49" charset="-128"/>
              </a:rPr>
              <a:t>。いわゆる</a:t>
            </a:r>
            <a:r>
              <a:rPr lang="ja-JP" altLang="en-US" sz="1200" dirty="0">
                <a:solidFill>
                  <a:schemeClr val="tx1"/>
                </a:solidFill>
                <a:latin typeface="ＭＳ ゴシック" panose="020B0609070205080204" pitchFamily="49" charset="-128"/>
                <a:ea typeface="ＭＳ ゴシック" panose="020B0609070205080204" pitchFamily="49" charset="-128"/>
              </a:rPr>
              <a:t>居酒屋や、主に主食を提供する飲食店（食堂、ラーメン店等）は含まない。</a:t>
            </a:r>
          </a:p>
          <a:p>
            <a:pPr marL="450850" indent="-450850">
              <a:lnSpc>
                <a:spcPts val="1800"/>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　　　また</a:t>
            </a:r>
            <a:r>
              <a:rPr lang="ja-JP" altLang="en-US" sz="1200" dirty="0">
                <a:solidFill>
                  <a:schemeClr val="tx1"/>
                </a:solidFill>
                <a:latin typeface="ＭＳ ゴシック" panose="020B0609070205080204" pitchFamily="49" charset="-128"/>
                <a:ea typeface="ＭＳ ゴシック" panose="020B0609070205080204" pitchFamily="49" charset="-128"/>
              </a:rPr>
              <a:t>、店内で喫煙を認める場合には、受動喫煙が生じうる旨の掲示と換気等の措置</a:t>
            </a:r>
            <a:r>
              <a:rPr lang="ja-JP" altLang="en-US" sz="1200" dirty="0" smtClean="0">
                <a:solidFill>
                  <a:schemeClr val="tx1"/>
                </a:solidFill>
                <a:latin typeface="ＭＳ ゴシック" panose="020B0609070205080204" pitchFamily="49" charset="-128"/>
                <a:ea typeface="ＭＳ ゴシック" panose="020B0609070205080204" pitchFamily="49" charset="-128"/>
              </a:rPr>
              <a:t>を義務付ける。</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450850" indent="-450850">
              <a:lnSpc>
                <a:spcPts val="600"/>
              </a:lnSpc>
            </a:pP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pPr marL="266700" indent="-266700">
              <a:lnSpc>
                <a:spcPts val="1300"/>
              </a:lnSpc>
            </a:pPr>
            <a:r>
              <a:rPr lang="ja-JP" altLang="en-US" sz="1200" dirty="0" smtClean="0">
                <a:solidFill>
                  <a:schemeClr val="tx1"/>
                </a:solidFill>
                <a:latin typeface="ＭＳ ゴシック" panose="020B0609070205080204" pitchFamily="49" charset="-128"/>
                <a:ea typeface="ＭＳ ゴシック" panose="020B0609070205080204" pitchFamily="49" charset="-128"/>
              </a:rPr>
              <a:t>注：加熱式たばこについては、法施行時までに規制の対象とするかどうかを判断。</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352128" y="8133967"/>
            <a:ext cx="11953328" cy="2067233"/>
          </a:xfrm>
          <a:prstGeom prst="rect">
            <a:avLst/>
          </a:prstGeom>
          <a:noFill/>
          <a:ln>
            <a:noFill/>
          </a:ln>
        </p:spPr>
        <p:txBody>
          <a:bodyPr wrap="square" rtlCol="0">
            <a:spAutoFit/>
          </a:bodyPr>
          <a:lstStyle/>
          <a:p>
            <a:pPr marL="285750" indent="-285750">
              <a:lnSpc>
                <a:spcPts val="2600"/>
              </a:lnSpc>
              <a:spcBef>
                <a:spcPts val="1200"/>
              </a:spcBef>
              <a:buFont typeface="Wingdings" panose="05000000000000000000" pitchFamily="2" charset="2"/>
              <a:buChar char="Ø"/>
            </a:pP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般の案は、望まない受動喫煙を防止する観点から、原則屋内禁煙とした上で喫煙場所を設ける場合の全国統一的なルールを定めるものであり、それぞれの施設等の管理権原者の判断により、法律による規制以上の取組を行うことは何ら問題がない。</a:t>
            </a:r>
            <a:endParaRPr lang="en-US" altLang="ja-JP"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lnSpc>
                <a:spcPts val="2600"/>
              </a:lnSpc>
              <a:spcBef>
                <a:spcPts val="600"/>
              </a:spcBef>
              <a:buFont typeface="Wingdings" panose="05000000000000000000" pitchFamily="2" charset="2"/>
              <a:buChar char="Ø"/>
            </a:pP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いずれの案も、</a:t>
            </a:r>
            <a:r>
              <a:rPr lang="en-US" altLang="ja-JP"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WHO</a:t>
            </a: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による規制状況の区分は１ランク上がることとなる。</a:t>
            </a:r>
          </a:p>
          <a:p>
            <a:pPr marL="285750" indent="-285750">
              <a:lnSpc>
                <a:spcPts val="2600"/>
              </a:lnSpc>
              <a:spcBef>
                <a:spcPts val="1200"/>
              </a:spcBef>
              <a:buFont typeface="Wingdings" panose="05000000000000000000" pitchFamily="2" charset="2"/>
              <a:buChar char="Ø"/>
            </a:pPr>
            <a:endParaRPr kumimoji="1"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3</a:t>
            </a:fld>
            <a:endParaRPr lang="ja-JP" altLang="en-US" dirty="0"/>
          </a:p>
        </p:txBody>
      </p:sp>
      <p:sp>
        <p:nvSpPr>
          <p:cNvPr id="15" name="右中かっこ 14"/>
          <p:cNvSpPr/>
          <p:nvPr/>
        </p:nvSpPr>
        <p:spPr>
          <a:xfrm rot="16200000">
            <a:off x="9479240" y="1498116"/>
            <a:ext cx="108000" cy="1656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テキスト ボックス 15"/>
          <p:cNvSpPr txBox="1"/>
          <p:nvPr/>
        </p:nvSpPr>
        <p:spPr>
          <a:xfrm>
            <a:off x="8961374" y="1951812"/>
            <a:ext cx="1183842"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当分の間</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17" name="右中かっこ 16"/>
          <p:cNvSpPr/>
          <p:nvPr/>
        </p:nvSpPr>
        <p:spPr>
          <a:xfrm rot="16200000">
            <a:off x="11544788" y="3129868"/>
            <a:ext cx="108000" cy="2124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10253254" y="3788790"/>
            <a:ext cx="2736119"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別に法律で定める日までの間</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4744616" y="6528792"/>
            <a:ext cx="7984974" cy="1456792"/>
          </a:xfrm>
          <a:prstGeom prst="rect">
            <a:avLst/>
          </a:prstGeom>
          <a:noFill/>
        </p:spPr>
        <p:txBody>
          <a:bodyPr wrap="square" lIns="122191" tIns="48107" rIns="122191" bIns="61096" rtlCol="0" anchor="ctr">
            <a:spAutoFit/>
          </a:bodyPr>
          <a:lstStyle/>
          <a:p>
            <a:pPr indent="-610956">
              <a:lnSpc>
                <a:spcPts val="1470"/>
              </a:lnSpc>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２　</a:t>
            </a:r>
            <a:r>
              <a:rPr lang="ja-JP" altLang="en-US" sz="1200" dirty="0" smtClean="0">
                <a:latin typeface="ＭＳ ゴシック" panose="020B0609070205080204" pitchFamily="49" charset="-128"/>
                <a:ea typeface="ＭＳ ゴシック" panose="020B0609070205080204" pitchFamily="49" charset="-128"/>
              </a:rPr>
              <a:t>屋外で受動喫煙を防止するために必要な措置がとられた場所に、喫煙場所を設置することができる。</a:t>
            </a:r>
            <a:endParaRPr lang="en-US" altLang="ja-JP" sz="1200" dirty="0" smtClean="0">
              <a:latin typeface="ＭＳ ゴシック" panose="020B0609070205080204" pitchFamily="49" charset="-128"/>
              <a:ea typeface="ＭＳ ゴシック" panose="020B0609070205080204" pitchFamily="49" charset="-128"/>
            </a:endParaRPr>
          </a:p>
          <a:p>
            <a:pPr marL="457200" indent="-457200">
              <a:lnSpc>
                <a:spcPts val="1470"/>
              </a:lnSpc>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３　たばこのうち、当該たばこから発生した煙が他人の健康を損なうおそれがあることが明らかでないたばことして厚生労働大臣が指定するもの。</a:t>
            </a:r>
          </a:p>
          <a:p>
            <a:pPr marL="457200" indent="-457200">
              <a:lnSpc>
                <a:spcPts val="1470"/>
              </a:lnSpc>
            </a:pP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４　一の大規模会社が発行済株式の総数の二分の一以上を</a:t>
            </a:r>
            <a:r>
              <a:rPr lang="ja-JP" altLang="en-US" sz="1200" dirty="0" smtClean="0">
                <a:latin typeface="ＭＳ ゴシック" panose="020B0609070205080204" pitchFamily="49" charset="-128"/>
                <a:ea typeface="ＭＳ ゴシック" panose="020B0609070205080204" pitchFamily="49" charset="-128"/>
              </a:rPr>
              <a:t>有する会社</a:t>
            </a:r>
            <a:r>
              <a:rPr lang="ja-JP" altLang="en-US" sz="1200" dirty="0">
                <a:latin typeface="ＭＳ ゴシック" panose="020B0609070205080204" pitchFamily="49" charset="-128"/>
                <a:ea typeface="ＭＳ ゴシック" panose="020B0609070205080204" pitchFamily="49" charset="-128"/>
              </a:rPr>
              <a:t>である</a:t>
            </a:r>
            <a:r>
              <a:rPr lang="ja-JP" altLang="en-US" sz="1200" dirty="0" smtClean="0">
                <a:latin typeface="ＭＳ ゴシック" panose="020B0609070205080204" pitchFamily="49" charset="-128"/>
                <a:ea typeface="ＭＳ ゴシック" panose="020B0609070205080204" pitchFamily="49" charset="-128"/>
              </a:rPr>
              <a:t>場合</a:t>
            </a:r>
            <a:r>
              <a:rPr lang="ja-JP" altLang="en-US" sz="1200" dirty="0">
                <a:latin typeface="ＭＳ ゴシック" panose="020B0609070205080204" pitchFamily="49" charset="-128"/>
                <a:ea typeface="ＭＳ ゴシック" panose="020B0609070205080204" pitchFamily="49" charset="-128"/>
              </a:rPr>
              <a:t>などを除く</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pPr marL="457200" indent="-457200">
              <a:lnSpc>
                <a:spcPts val="1470"/>
              </a:lnSpc>
            </a:pPr>
            <a:r>
              <a:rPr lang="ja-JP" altLang="en-US" sz="1200" dirty="0" smtClean="0">
                <a:latin typeface="ＭＳ ゴシック" panose="020B0609070205080204" pitchFamily="49" charset="-128"/>
                <a:ea typeface="ＭＳ ゴシック" panose="020B0609070205080204" pitchFamily="49" charset="-128"/>
              </a:rPr>
              <a:t>注</a:t>
            </a:r>
            <a:r>
              <a:rPr lang="ja-JP" altLang="en-US" sz="1200" dirty="0">
                <a:latin typeface="ＭＳ ゴシック" panose="020B0609070205080204" pitchFamily="49" charset="-128"/>
                <a:ea typeface="ＭＳ ゴシック" panose="020B0609070205080204" pitchFamily="49" charset="-128"/>
              </a:rPr>
              <a:t>：喫煙をすることができる場所については、施設等の管理権原者による標識の掲示が必要。</a:t>
            </a:r>
            <a:endParaRPr lang="en-US" altLang="ja-JP" sz="1200" b="1" u="sng" dirty="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470"/>
              </a:lnSpc>
            </a:pPr>
            <a:r>
              <a:rPr lang="ja-JP" altLang="en-US" sz="1200" dirty="0">
                <a:latin typeface="ＭＳ ゴシック" panose="020B0609070205080204" pitchFamily="49" charset="-128"/>
                <a:ea typeface="ＭＳ ゴシック" panose="020B0609070205080204" pitchFamily="49" charset="-128"/>
              </a:rPr>
              <a:t>注：公衆喫煙所、たばこ販売店、たばこの対面販売（出張販売によるものを含む。）をしていることなどの一定の条件を満たしたバーやスナック等といった喫煙を主目的とする施設について、法律上の類型を設ける</a:t>
            </a:r>
            <a:r>
              <a:rPr lang="ja-JP" altLang="en-US" sz="1200" dirty="0" smtClean="0">
                <a:latin typeface="ＭＳ ゴシック" panose="020B0609070205080204" pitchFamily="49" charset="-128"/>
                <a:ea typeface="ＭＳ ゴシック" panose="020B0609070205080204" pitchFamily="49" charset="-128"/>
              </a:rPr>
              <a:t>。</a:t>
            </a:r>
            <a:endParaRPr lang="ja-JP" altLang="en-US" sz="1200" b="1" u="sng" dirty="0">
              <a:solidFill>
                <a:srgbClr val="FF0000"/>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16957" y="-19784"/>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基本的な考え方の案（平成</a:t>
            </a:r>
            <a:r>
              <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年３月１日）との比較</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4719754" y="493167"/>
            <a:ext cx="6385587" cy="494990"/>
          </a:xfrm>
          <a:prstGeom prst="rect">
            <a:avLst/>
          </a:prstGeom>
          <a:noFill/>
        </p:spPr>
        <p:txBody>
          <a:bodyPr wrap="square" lIns="122191" tIns="48107" rIns="122191" bIns="61096" rtlCol="0" anchor="ctr">
            <a:spAutoFit/>
          </a:bodyPr>
          <a:lstStyle/>
          <a:p>
            <a:pPr indent="-610956">
              <a:lnSpc>
                <a:spcPts val="1470"/>
              </a:lnSpc>
            </a:pP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原則屋内禁煙と喫煙</a:t>
            </a:r>
            <a:r>
              <a:rPr lang="ja-JP" altLang="en-US" sz="1600" dirty="0">
                <a:latin typeface="ＭＳ ゴシック" panose="020B0609070205080204" pitchFamily="49" charset="-128"/>
                <a:ea typeface="ＭＳ ゴシック" panose="020B0609070205080204" pitchFamily="49" charset="-128"/>
              </a:rPr>
              <a:t>場所</a:t>
            </a:r>
            <a:r>
              <a:rPr lang="ja-JP" altLang="en-US" sz="1600" dirty="0" smtClean="0">
                <a:latin typeface="ＭＳ ゴシック" panose="020B0609070205080204" pitchFamily="49" charset="-128"/>
                <a:ea typeface="ＭＳ ゴシック" panose="020B0609070205080204" pitchFamily="49" charset="-128"/>
              </a:rPr>
              <a:t>を設ける場合のルール</a:t>
            </a:r>
            <a:r>
              <a:rPr lang="en-US" altLang="ja-JP" sz="1600" dirty="0" smtClean="0">
                <a:latin typeface="ＭＳ ゴシック" panose="020B0609070205080204" pitchFamily="49" charset="-128"/>
                <a:ea typeface="ＭＳ ゴシック" panose="020B0609070205080204" pitchFamily="49" charset="-128"/>
              </a:rPr>
              <a:t>】</a:t>
            </a:r>
            <a:endParaRPr lang="ja-JP" altLang="en-US" sz="1600" b="1" u="sng" dirty="0">
              <a:solidFill>
                <a:srgbClr val="FF0000"/>
              </a:solidFill>
              <a:latin typeface="ＭＳ ゴシック" panose="020B0609070205080204" pitchFamily="49" charset="-128"/>
              <a:ea typeface="ＭＳ ゴシック" panose="020B0609070205080204" pitchFamily="49" charset="-128"/>
            </a:endParaRPr>
          </a:p>
          <a:p>
            <a:pPr marL="531813" indent="-531813">
              <a:lnSpc>
                <a:spcPts val="1470"/>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58064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769822546"/>
              </p:ext>
            </p:extLst>
          </p:nvPr>
        </p:nvGraphicFramePr>
        <p:xfrm>
          <a:off x="173256" y="1809288"/>
          <a:ext cx="12348224" cy="7671832"/>
        </p:xfrm>
        <a:graphic>
          <a:graphicData uri="http://schemas.openxmlformats.org/drawingml/2006/table">
            <a:tbl>
              <a:tblPr firstRow="1">
                <a:tableStyleId>{5C22544A-7EE6-4342-B048-85BDC9FD1C3A}</a:tableStyleId>
              </a:tblPr>
              <a:tblGrid>
                <a:gridCol w="962000">
                  <a:extLst>
                    <a:ext uri="{9D8B030D-6E8A-4147-A177-3AD203B41FA5}">
                      <a16:colId xmlns:a16="http://schemas.microsoft.com/office/drawing/2014/main" xmlns="" val="20000"/>
                    </a:ext>
                  </a:extLst>
                </a:gridCol>
                <a:gridCol w="3537352">
                  <a:extLst>
                    <a:ext uri="{9D8B030D-6E8A-4147-A177-3AD203B41FA5}">
                      <a16:colId xmlns:a16="http://schemas.microsoft.com/office/drawing/2014/main" xmlns="" val="20001"/>
                    </a:ext>
                  </a:extLst>
                </a:gridCol>
                <a:gridCol w="3888432">
                  <a:extLst>
                    <a:ext uri="{9D8B030D-6E8A-4147-A177-3AD203B41FA5}">
                      <a16:colId xmlns:a16="http://schemas.microsoft.com/office/drawing/2014/main" xmlns="" val="20002"/>
                    </a:ext>
                  </a:extLst>
                </a:gridCol>
                <a:gridCol w="3960440">
                  <a:extLst>
                    <a:ext uri="{9D8B030D-6E8A-4147-A177-3AD203B41FA5}">
                      <a16:colId xmlns:a16="http://schemas.microsoft.com/office/drawing/2014/main" xmlns="" val="20003"/>
                    </a:ext>
                  </a:extLst>
                </a:gridCol>
              </a:tblGrid>
              <a:tr h="3125147">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主な製品</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fontAlgn="ctr"/>
                      <a:endParaRPr lang="ja-JP" altLang="en-US" sz="15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553475">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たばこ葉</a:t>
                      </a:r>
                      <a:endParaRPr lang="en-US" altLang="ja-JP"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使用の有無</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fontAlgn="ctr"/>
                      <a:r>
                        <a:rPr lang="ja-JP" altLang="en-US" sz="1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たばこ葉を使用</a:t>
                      </a:r>
                      <a:endParaRPr lang="ja-JP" altLang="en-US" sz="17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1"/>
                  </a:ext>
                </a:extLst>
              </a:tr>
              <a:tr h="820026">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法令上の</a:t>
                      </a:r>
                      <a:endParaRPr lang="en-US" altLang="ja-JP"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取扱い</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fontAlgn="ctr"/>
                      <a:r>
                        <a:rPr lang="en-US" altLang="ja-JP" sz="1700" b="1"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たばこ事業法における喫煙用の「製造たばこ」</a:t>
                      </a:r>
                      <a:endParaRPr lang="en-US" altLang="ja-JP" sz="1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2"/>
                  </a:ext>
                </a:extLst>
              </a:tr>
              <a:tr h="3173184">
                <a:tc>
                  <a:txBody>
                    <a:bodyPr/>
                    <a:lstStyle/>
                    <a:p>
                      <a:pPr algn="ctr" fontAlgn="ctr"/>
                      <a:r>
                        <a:rPr lang="ja-JP" altLang="en-US" sz="15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販売状況</a:t>
                      </a:r>
                      <a:endParaRPr lang="ja-JP" altLang="en-US" sz="15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2459" marR="2459" marT="246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2014</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月、名古屋とミラノで販売開始。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2015</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月、日本で全国展開。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70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現在、イギリス、カナダ、ドイツ等で販売。</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046" marR="2459" marT="1008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marR="0" indent="-177800"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2016</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月、福岡で販売開始。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月、東京で販売開始。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(2018</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年上半期に、日本で全国展開予定。</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marL="174625" marR="0" indent="-174625" algn="l" defTabSz="914400" rtl="0" eaLnBrk="1" fontAlgn="auto" latinLnBrk="0" hangingPunct="1">
                        <a:lnSpc>
                          <a:spcPts val="2200"/>
                        </a:lnSpc>
                        <a:spcBef>
                          <a:spcPts val="0"/>
                        </a:spcBef>
                        <a:spcAft>
                          <a:spcPts val="0"/>
                        </a:spcAft>
                        <a:buClrTx/>
                        <a:buSzTx/>
                        <a:buFontTx/>
                        <a:buNone/>
                        <a:tabLst/>
                        <a:defRPr/>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現在、スイス、アメリカ（一部の州）等で販売。</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046" marR="2459" marT="1008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indent="-174625">
                        <a:lnSpc>
                          <a:spcPts val="2200"/>
                        </a:lnSpc>
                        <a:tabLst>
                          <a:tab pos="174625" algn="l"/>
                        </a:tabLst>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2016</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月、仙台市で販売開始。</a:t>
                      </a:r>
                      <a:endParaRPr kumimoji="1" lang="en-US" altLang="ja-JP" sz="1700" strike="dblStrik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nSpc>
                          <a:spcPts val="2200"/>
                        </a:lnSpc>
                        <a:tabLst>
                          <a:tab pos="174625" algn="l"/>
                        </a:tabLst>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nSpc>
                          <a:spcPts val="2200"/>
                        </a:lnSpc>
                        <a:tabLst>
                          <a:tab pos="174625" algn="l"/>
                        </a:tabLst>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月、東京、大阪で販売開始。同年</a:t>
                      </a:r>
                      <a:r>
                        <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月、日本で全国展開。</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lnSpc>
                          <a:spcPts val="2200"/>
                        </a:lnSpc>
                        <a:tabLst>
                          <a:tab pos="174625" algn="l"/>
                        </a:tabLst>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marR="0" indent="-174625" algn="l" defTabSz="914400" rtl="0" eaLnBrk="1" fontAlgn="auto" latinLnBrk="0" hangingPunct="1">
                        <a:lnSpc>
                          <a:spcPts val="2200"/>
                        </a:lnSpc>
                        <a:spcBef>
                          <a:spcPts val="0"/>
                        </a:spcBef>
                        <a:spcAft>
                          <a:spcPts val="0"/>
                        </a:spcAft>
                        <a:buClrTx/>
                        <a:buSzTx/>
                        <a:buFontTx/>
                        <a:buNone/>
                        <a:tabLst/>
                        <a:defRPr/>
                      </a:pPr>
                      <a:r>
                        <a:rPr kumimoji="1"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現在、スイス、カナダ、韓国、ロシア等で販売。</a:t>
                      </a: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endParaRPr kumimoji="1"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046" marR="2459" marT="1008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sp>
        <p:nvSpPr>
          <p:cNvPr id="24" name="テキスト ボックス 23"/>
          <p:cNvSpPr txBox="1"/>
          <p:nvPr/>
        </p:nvSpPr>
        <p:spPr>
          <a:xfrm>
            <a:off x="1104990" y="2128712"/>
            <a:ext cx="3062455" cy="926408"/>
          </a:xfrm>
          <a:prstGeom prst="rect">
            <a:avLst/>
          </a:prstGeom>
          <a:noFill/>
        </p:spPr>
        <p:txBody>
          <a:bodyPr wrap="square" lIns="122191" tIns="61096" rIns="122191" bIns="61096" rtlCol="0">
            <a:spAutoFit/>
          </a:bodyPr>
          <a:lstStyle/>
          <a:p>
            <a:r>
              <a:rPr lang="en-US" altLang="ja-JP" sz="1900" b="1" dirty="0" err="1">
                <a:latin typeface="メイリオ" panose="020B0604030504040204" pitchFamily="50" charset="-128"/>
                <a:ea typeface="メイリオ" panose="020B0604030504040204" pitchFamily="50" charset="-128"/>
                <a:cs typeface="メイリオ" panose="020B0604030504040204" pitchFamily="50" charset="-128"/>
              </a:rPr>
              <a:t>iQOS</a:t>
            </a:r>
            <a:endParaRPr lang="en-US" altLang="ja-JP" sz="19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（アイコス）</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フィリップモリス社</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714041" y="2128712"/>
            <a:ext cx="2387240" cy="892827"/>
          </a:xfrm>
          <a:prstGeom prst="rect">
            <a:avLst/>
          </a:prstGeom>
          <a:noFill/>
        </p:spPr>
        <p:txBody>
          <a:bodyPr wrap="square" lIns="122191" tIns="61096" rIns="122191" bIns="61096" rtlCol="0">
            <a:spAutoFit/>
          </a:bodyPr>
          <a:lstStyle/>
          <a:p>
            <a:r>
              <a:rPr lang="en-US" altLang="ja-JP" sz="1900" b="1" dirty="0" err="1">
                <a:latin typeface="メイリオ" panose="020B0604030504040204" pitchFamily="50" charset="-128"/>
                <a:ea typeface="メイリオ" panose="020B0604030504040204" pitchFamily="50" charset="-128"/>
                <a:cs typeface="メイリオ" panose="020B0604030504040204" pitchFamily="50" charset="-128"/>
              </a:rPr>
              <a:t>Ploom</a:t>
            </a:r>
            <a:r>
              <a:rPr lang="en-US" altLang="ja-JP" sz="1900" b="1" dirty="0">
                <a:latin typeface="メイリオ" panose="020B0604030504040204" pitchFamily="50" charset="-128"/>
                <a:ea typeface="メイリオ" panose="020B0604030504040204" pitchFamily="50" charset="-128"/>
                <a:cs typeface="メイリオ" panose="020B0604030504040204" pitchFamily="50" charset="-128"/>
              </a:rPr>
              <a:t> TECH</a:t>
            </a: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（プルームテック）</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ＪＴ</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8607545" y="2128712"/>
            <a:ext cx="3193855" cy="892827"/>
          </a:xfrm>
          <a:prstGeom prst="rect">
            <a:avLst/>
          </a:prstGeom>
          <a:noFill/>
        </p:spPr>
        <p:txBody>
          <a:bodyPr wrap="square" lIns="122191" tIns="61096" rIns="122191" bIns="61096" rtlCol="0">
            <a:spAutoFit/>
          </a:bodyPr>
          <a:lstStyle/>
          <a:p>
            <a:r>
              <a:rPr lang="en-US" altLang="ja-JP" sz="1900" b="1" dirty="0" err="1">
                <a:latin typeface="メイリオ" panose="020B0604030504040204" pitchFamily="50" charset="-128"/>
                <a:ea typeface="メイリオ" panose="020B0604030504040204" pitchFamily="50" charset="-128"/>
                <a:cs typeface="メイリオ" panose="020B0604030504040204" pitchFamily="50" charset="-128"/>
              </a:rPr>
              <a:t>glo</a:t>
            </a:r>
            <a:endParaRPr lang="en-US" altLang="ja-JP" sz="19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（グロー）</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ﾌﾞﾘﾃｨｯｼｭ ｱﾒﾘｶﾝ ﾀﾊﾞｺ 社</a:t>
            </a:r>
            <a:r>
              <a:rPr lang="en-US" altLang="ja-JP" sz="1500"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418" t="7651" r="3623" b="11085"/>
          <a:stretch/>
        </p:blipFill>
        <p:spPr bwMode="auto">
          <a:xfrm rot="5400000">
            <a:off x="2245242" y="2772462"/>
            <a:ext cx="1381304" cy="2719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671" t="7651" r="64733" b="5019"/>
          <a:stretch/>
        </p:blipFill>
        <p:spPr bwMode="auto">
          <a:xfrm rot="5400000">
            <a:off x="5852944" y="2707838"/>
            <a:ext cx="1401834" cy="28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2221" t="7651" r="27511" b="5019"/>
          <a:stretch/>
        </p:blipFill>
        <p:spPr bwMode="auto">
          <a:xfrm rot="5400000">
            <a:off x="9880001" y="2910171"/>
            <a:ext cx="1416681"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角丸四角形吹き出し 25"/>
          <p:cNvSpPr/>
          <p:nvPr/>
        </p:nvSpPr>
        <p:spPr>
          <a:xfrm>
            <a:off x="1316750" y="3248011"/>
            <a:ext cx="1342387" cy="721123"/>
          </a:xfrm>
          <a:prstGeom prst="wedgeRoundRectCallout">
            <a:avLst>
              <a:gd name="adj1" fmla="val 124193"/>
              <a:gd name="adj2" fmla="val -1240"/>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a:solidFill>
                  <a:schemeClr val="tx1"/>
                </a:solidFill>
              </a:rPr>
              <a:t>アイコス用のたばこ</a:t>
            </a:r>
          </a:p>
        </p:txBody>
      </p:sp>
      <p:sp>
        <p:nvSpPr>
          <p:cNvPr id="28" name="角丸四角形吹き出し 27"/>
          <p:cNvSpPr/>
          <p:nvPr/>
        </p:nvSpPr>
        <p:spPr>
          <a:xfrm>
            <a:off x="5038648" y="3145759"/>
            <a:ext cx="1958981" cy="632415"/>
          </a:xfrm>
          <a:prstGeom prst="wedgeRoundRectCallout">
            <a:avLst>
              <a:gd name="adj1" fmla="val 83362"/>
              <a:gd name="adj2" fmla="val 29835"/>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a:solidFill>
                  <a:schemeClr val="tx1"/>
                </a:solidFill>
              </a:rPr>
              <a:t>プルームテック用のたばこ</a:t>
            </a:r>
            <a:endParaRPr lang="en-US" altLang="ja-JP" sz="1900" dirty="0">
              <a:solidFill>
                <a:schemeClr val="tx1"/>
              </a:solidFill>
            </a:endParaRPr>
          </a:p>
        </p:txBody>
      </p:sp>
      <p:sp>
        <p:nvSpPr>
          <p:cNvPr id="30" name="角丸四角形吹き出し 29"/>
          <p:cNvSpPr/>
          <p:nvPr/>
        </p:nvSpPr>
        <p:spPr>
          <a:xfrm>
            <a:off x="9196449" y="3101404"/>
            <a:ext cx="1342387" cy="721123"/>
          </a:xfrm>
          <a:prstGeom prst="wedgeRoundRectCallout">
            <a:avLst>
              <a:gd name="adj1" fmla="val 87572"/>
              <a:gd name="adj2" fmla="val 28510"/>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a:solidFill>
                  <a:schemeClr val="tx1"/>
                </a:solidFill>
              </a:rPr>
              <a:t>グロー用のたばこ</a:t>
            </a:r>
          </a:p>
        </p:txBody>
      </p:sp>
      <p:sp>
        <p:nvSpPr>
          <p:cNvPr id="17"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4</a:t>
            </a:fld>
            <a:endParaRPr lang="ja-JP" altLang="en-US" dirty="0"/>
          </a:p>
        </p:txBody>
      </p:sp>
      <p:sp>
        <p:nvSpPr>
          <p:cNvPr id="16" name="正方形/長方形 15"/>
          <p:cNvSpPr/>
          <p:nvPr/>
        </p:nvSpPr>
        <p:spPr>
          <a:xfrm>
            <a:off x="4146" y="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加熱式たばこの沿革</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68138" y="605086"/>
            <a:ext cx="12529392" cy="1044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0" rIns="96214" bIns="0" rtlCol="0" anchor="ctr"/>
          <a:lstStyle/>
          <a:p>
            <a:pPr lvl="0"/>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現在、我が国で販売されている加熱式たばこは、「</a:t>
            </a:r>
            <a:r>
              <a:rPr lang="en-US" altLang="ja-JP" sz="19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iQOS</a:t>
            </a: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Ploom</a:t>
            </a:r>
            <a:r>
              <a:rPr lang="en-US" altLang="ja-JP"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TECH</a:t>
            </a: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900" dirty="0" err="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glo</a:t>
            </a: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」の３種類。</a:t>
            </a:r>
            <a:endParaRPr lang="en-US" altLang="ja-JP"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lvl="0" indent="-266700">
              <a:spcBef>
                <a:spcPts val="600"/>
              </a:spcBef>
            </a:pPr>
            <a:r>
              <a:rPr lang="ja-JP" altLang="en-US" sz="1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最初に販売された製品でも販売開始は</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2014</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9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月であり、いずれの製品も販売されてから間もない状況</a:t>
            </a:r>
            <a:r>
              <a:rPr lang="ja-JP" altLang="en-US" sz="19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900" u="sng" dirty="0">
              <a:solidFill>
                <a:srgbClr val="FF0000"/>
              </a:solidFill>
            </a:endParaRPr>
          </a:p>
        </p:txBody>
      </p:sp>
    </p:spTree>
    <p:extLst>
      <p:ext uri="{BB962C8B-B14F-4D97-AF65-F5344CB8AC3E}">
        <p14:creationId xmlns:p14="http://schemas.microsoft.com/office/powerpoint/2010/main" val="33509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683851426"/>
              </p:ext>
            </p:extLst>
          </p:nvPr>
        </p:nvGraphicFramePr>
        <p:xfrm>
          <a:off x="346522" y="4309246"/>
          <a:ext cx="12156679" cy="4843613"/>
        </p:xfrm>
        <a:graphic>
          <a:graphicData uri="http://schemas.openxmlformats.org/drawingml/2006/table">
            <a:tbl>
              <a:tblPr firstRow="1" firstCol="1" bandRow="1">
                <a:tableStyleId>{7E9639D4-E3E2-4D34-9284-5A2195B3D0D7}</a:tableStyleId>
              </a:tblPr>
              <a:tblGrid>
                <a:gridCol w="3017695">
                  <a:extLst>
                    <a:ext uri="{9D8B030D-6E8A-4147-A177-3AD203B41FA5}">
                      <a16:colId xmlns:a16="http://schemas.microsoft.com/office/drawing/2014/main" xmlns="" val="20000"/>
                    </a:ext>
                  </a:extLst>
                </a:gridCol>
                <a:gridCol w="4569492">
                  <a:extLst>
                    <a:ext uri="{9D8B030D-6E8A-4147-A177-3AD203B41FA5}">
                      <a16:colId xmlns:a16="http://schemas.microsoft.com/office/drawing/2014/main" xmlns="" val="20001"/>
                    </a:ext>
                  </a:extLst>
                </a:gridCol>
                <a:gridCol w="4569492">
                  <a:extLst>
                    <a:ext uri="{9D8B030D-6E8A-4147-A177-3AD203B41FA5}">
                      <a16:colId xmlns:a16="http://schemas.microsoft.com/office/drawing/2014/main" xmlns="" val="20002"/>
                    </a:ext>
                  </a:extLst>
                </a:gridCol>
              </a:tblGrid>
              <a:tr h="451954">
                <a:tc>
                  <a:txBody>
                    <a:bodyPr/>
                    <a:lstStyle/>
                    <a:p>
                      <a:pPr algn="ctr">
                        <a:lnSpc>
                          <a:spcPct val="100000"/>
                        </a:lnSpc>
                        <a:spcAft>
                          <a:spcPts val="0"/>
                        </a:spcAft>
                      </a:pPr>
                      <a:r>
                        <a:rPr lang="ja-JP" altLang="en-US"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国名</a:t>
                      </a:r>
                      <a:endParaRPr lang="ja-JP" sz="27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733" marR="87733"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規制状況</a:t>
                      </a:r>
                      <a:endParaRPr lang="en-US" altLang="ja-JP"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733" marR="87733"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考え方</a:t>
                      </a:r>
                      <a:endParaRPr lang="en-US" altLang="ja-JP" sz="27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7733" marR="87733"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700564">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英国</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規制対象外</a:t>
                      </a:r>
                      <a:endParaRPr kumimoji="1" lang="ja-JP" altLang="ja-JP" sz="2400" b="1" kern="100" dirty="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議論はあるが、規制対象にはならないのではないかというのが現在の見解。</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927217">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ロシア</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規制対象外</a:t>
                      </a:r>
                      <a:endParaRPr kumimoji="1" lang="ja-JP" altLang="ja-JP" sz="2400" b="1" kern="100" dirty="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ts val="2200"/>
                        </a:lnSpc>
                        <a:spcAft>
                          <a:spcPts val="0"/>
                        </a:spcAft>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法制定時には、受動喫煙の健康影響に関する科学的な根拠が十分でなかったため。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3600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710866">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ドイツ</a:t>
                      </a:r>
                    </a:p>
                    <a:p>
                      <a:pPr marL="0" algn="ctr" defTabSz="914400" rtl="0" eaLnBrk="1" latinLnBrk="0" hangingPunct="1">
                        <a:lnSpc>
                          <a:spcPct val="100000"/>
                        </a:lnSpc>
                        <a:spcAft>
                          <a:spcPts val="0"/>
                        </a:spcAft>
                      </a:pPr>
                      <a:r>
                        <a:rPr kumimoji="1" lang="ja-JP" altLang="en-US" sz="19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（ベルリン州）</a:t>
                      </a: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rPr>
                        <a:t>規制対象外</a:t>
                      </a:r>
                      <a:endParaRPr kumimoji="1" lang="ja-JP" altLang="ja-JP" sz="2400" b="1" kern="100" dirty="0">
                        <a:solidFill>
                          <a:srgbClr val="0000FF"/>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受動喫煙の健康影響を研究する段階であるため。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671073">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韓国</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規制対象</a:t>
                      </a:r>
                      <a:endParaRPr kumimoji="1" lang="ja-JP" altLang="ja-JP" sz="2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たばこ製品に該当するため。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671073">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イタリア</a:t>
                      </a:r>
                      <a:endParaRPr kumimoji="1" lang="ja-JP" sz="240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規制対象</a:t>
                      </a:r>
                      <a:endParaRPr kumimoji="1" lang="ja-JP" altLang="ja-JP" sz="2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たばこ製品に該当するため。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710866">
                <a:tc>
                  <a:txBody>
                    <a:bodyPr/>
                    <a:lstStyle/>
                    <a:p>
                      <a:pPr marL="0" algn="ctr" defTabSz="914400" rtl="0" eaLnBrk="1" latinLnBrk="0" hangingPunct="1">
                        <a:lnSpc>
                          <a:spcPct val="100000"/>
                        </a:lnSpc>
                        <a:spcAft>
                          <a:spcPts val="0"/>
                        </a:spcAft>
                      </a:pPr>
                      <a:r>
                        <a:rPr kumimoji="1" lang="ja-JP" altLang="en-US"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カナダ</a:t>
                      </a:r>
                      <a:endParaRPr kumimoji="1" lang="en-US" altLang="ja-JP" sz="24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algn="ctr" defTabSz="914400" rtl="0" eaLnBrk="1" latinLnBrk="0" hangingPunct="1">
                        <a:lnSpc>
                          <a:spcPct val="100000"/>
                        </a:lnSpc>
                        <a:spcAft>
                          <a:spcPts val="0"/>
                        </a:spcAft>
                      </a:pPr>
                      <a:r>
                        <a:rPr kumimoji="1" lang="ja-JP" altLang="en-US" sz="19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（バンクーバー市）</a:t>
                      </a:r>
                      <a:endParaRPr kumimoji="1" lang="ja-JP" altLang="ja-JP" sz="190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noFill/>
                  </a:tcPr>
                </a:tc>
                <a:tc>
                  <a:txBody>
                    <a:bodyPr/>
                    <a:lstStyle/>
                    <a:p>
                      <a:pPr marL="0" algn="ctr" defTabSz="914400" rtl="0" eaLnBrk="1" latinLnBrk="0" hangingPunct="1">
                        <a:lnSpc>
                          <a:spcPct val="100000"/>
                        </a:lnSpc>
                        <a:spcAft>
                          <a:spcPts val="0"/>
                        </a:spcAft>
                      </a:pPr>
                      <a:r>
                        <a:rPr kumimoji="1" lang="ja-JP" altLang="en-US" sz="2400" b="1" kern="100" dirty="0" smtClean="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rPr>
                        <a:t>規制対象</a:t>
                      </a:r>
                      <a:endParaRPr kumimoji="1" lang="ja-JP" altLang="ja-JP" sz="2400" b="1" kern="100" dirty="0">
                        <a:solidFill>
                          <a:srgbClr val="FF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marL="0" algn="l" defTabSz="914400" rtl="0" eaLnBrk="1" latinLnBrk="0" hangingPunct="1">
                        <a:lnSpc>
                          <a:spcPct val="100000"/>
                        </a:lnSpc>
                        <a:spcAft>
                          <a:spcPts val="0"/>
                        </a:spcAft>
                      </a:pPr>
                      <a:r>
                        <a:rPr kumimoji="1" lang="ja-JP" altLang="en-US" sz="2000" b="0" kern="10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たばこ製品に該当するため。</a:t>
                      </a:r>
                      <a:endParaRPr kumimoji="1" lang="ja-JP" altLang="ja-JP" sz="2000" b="0" kern="1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88627" marR="88627"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6"/>
                  </a:ext>
                </a:extLst>
              </a:tr>
            </a:tbl>
          </a:graphicData>
        </a:graphic>
      </p:graphicFrame>
      <p:sp>
        <p:nvSpPr>
          <p:cNvPr id="2" name="正方形/長方形 1"/>
          <p:cNvSpPr/>
          <p:nvPr/>
        </p:nvSpPr>
        <p:spPr>
          <a:xfrm>
            <a:off x="784176" y="9227007"/>
            <a:ext cx="11881320" cy="338821"/>
          </a:xfrm>
          <a:prstGeom prst="rect">
            <a:avLst/>
          </a:prstGeom>
        </p:spPr>
        <p:txBody>
          <a:bodyPr wrap="square" lIns="122186" tIns="61092" rIns="122186" bIns="61092">
            <a:spAutoFit/>
          </a:bodyPr>
          <a:lstStyle/>
          <a:p>
            <a:r>
              <a:rPr lang="en-US" altLang="ja-JP" sz="1400" kern="100" dirty="0" smtClean="0">
                <a:solidFill>
                  <a:prstClr val="black"/>
                </a:solidFill>
                <a:latin typeface="ＭＳ Ｐゴシック"/>
              </a:rPr>
              <a:t>※</a:t>
            </a:r>
            <a:r>
              <a:rPr lang="ja-JP" altLang="en-US" sz="1400" kern="100" dirty="0">
                <a:solidFill>
                  <a:prstClr val="black"/>
                </a:solidFill>
                <a:latin typeface="ＭＳ Ｐゴシック"/>
              </a:rPr>
              <a:t>厚生労働省</a:t>
            </a:r>
            <a:r>
              <a:rPr lang="ja-JP" altLang="en-US" sz="1400" kern="100" dirty="0" smtClean="0">
                <a:solidFill>
                  <a:prstClr val="black"/>
                </a:solidFill>
                <a:latin typeface="ＭＳ Ｐゴシック"/>
              </a:rPr>
              <a:t>健康局が受動</a:t>
            </a:r>
            <a:r>
              <a:rPr lang="ja-JP" altLang="en-US" sz="1400" kern="100" dirty="0">
                <a:solidFill>
                  <a:prstClr val="black"/>
                </a:solidFill>
                <a:latin typeface="ＭＳ Ｐゴシック"/>
              </a:rPr>
              <a:t>喫煙防止法令</a:t>
            </a:r>
            <a:r>
              <a:rPr lang="ja-JP" altLang="en-US" sz="1400" kern="100" dirty="0" smtClean="0">
                <a:solidFill>
                  <a:prstClr val="black"/>
                </a:solidFill>
                <a:latin typeface="ＭＳ Ｐゴシック"/>
              </a:rPr>
              <a:t>を調査した国のうち、</a:t>
            </a:r>
            <a:r>
              <a:rPr lang="en-US" altLang="ja-JP" sz="1400" kern="100" dirty="0">
                <a:solidFill>
                  <a:prstClr val="black"/>
                </a:solidFill>
                <a:latin typeface="ＭＳ Ｐゴシック"/>
              </a:rPr>
              <a:t> 2017</a:t>
            </a:r>
            <a:r>
              <a:rPr lang="ja-JP" altLang="en-US" sz="1400" kern="100" dirty="0">
                <a:solidFill>
                  <a:prstClr val="black"/>
                </a:solidFill>
                <a:latin typeface="ＭＳ Ｐゴシック"/>
              </a:rPr>
              <a:t>年２月</a:t>
            </a:r>
            <a:r>
              <a:rPr lang="ja-JP" altLang="en-US" sz="1400" kern="100" dirty="0" smtClean="0">
                <a:solidFill>
                  <a:prstClr val="black"/>
                </a:solidFill>
                <a:latin typeface="ＭＳ Ｐゴシック"/>
              </a:rPr>
              <a:t>時点（韓国は同年９月時点）で加熱式たばこが販売されている国の状況を調査</a:t>
            </a:r>
            <a:endParaRPr lang="en-US" altLang="ja-JP" sz="1400" kern="100" dirty="0">
              <a:solidFill>
                <a:prstClr val="black"/>
              </a:solidFill>
              <a:latin typeface="ＭＳ Ｐゴシック"/>
            </a:endParaRPr>
          </a:p>
        </p:txBody>
      </p:sp>
      <p:sp>
        <p:nvSpPr>
          <p:cNvPr id="3" name="正方形/長方形 2"/>
          <p:cNvSpPr/>
          <p:nvPr/>
        </p:nvSpPr>
        <p:spPr>
          <a:xfrm>
            <a:off x="227296" y="840222"/>
            <a:ext cx="12347008" cy="2664000"/>
          </a:xfrm>
          <a:prstGeom prst="rect">
            <a:avLst/>
          </a:prstGeom>
          <a:ln w="19050"/>
        </p:spPr>
        <p:style>
          <a:lnRef idx="2">
            <a:schemeClr val="dk1"/>
          </a:lnRef>
          <a:fillRef idx="1">
            <a:schemeClr val="lt1"/>
          </a:fillRef>
          <a:effectRef idx="0">
            <a:schemeClr val="dk1"/>
          </a:effectRef>
          <a:fontRef idx="minor">
            <a:schemeClr val="dk1"/>
          </a:fontRef>
        </p:style>
        <p:txBody>
          <a:bodyPr lIns="118031" tIns="59015" rIns="118031" bIns="59015" rtlCol="0" anchor="t"/>
          <a:lstStyle/>
          <a:p>
            <a:pPr marL="350404" indent="-350404">
              <a:spcAft>
                <a:spcPts val="774"/>
              </a:spcAft>
            </a:pP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0404" indent="-350404">
              <a:spcAft>
                <a:spcPts val="774"/>
              </a:spcAft>
            </a:pPr>
            <a:endPar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408869" y="648200"/>
            <a:ext cx="5112000" cy="43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18031" tIns="59015" rIns="118031" bIns="59015" rtlCol="0" anchor="t"/>
          <a:lstStyle/>
          <a:p>
            <a:pPr algn="ct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加熱式たばこに関する</a:t>
            </a:r>
            <a:r>
              <a:rPr lang="en-US" altLang="ja-JP"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WHO</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の見解</a:t>
            </a:r>
          </a:p>
        </p:txBody>
      </p:sp>
      <p:sp>
        <p:nvSpPr>
          <p:cNvPr id="11" name="正方形/長方形 10"/>
          <p:cNvSpPr/>
          <p:nvPr/>
        </p:nvSpPr>
        <p:spPr>
          <a:xfrm>
            <a:off x="241243" y="3883698"/>
            <a:ext cx="12347008" cy="5658194"/>
          </a:xfrm>
          <a:prstGeom prst="rect">
            <a:avLst/>
          </a:prstGeom>
          <a:noFill/>
          <a:ln w="19050"/>
        </p:spPr>
        <p:style>
          <a:lnRef idx="2">
            <a:schemeClr val="dk1"/>
          </a:lnRef>
          <a:fillRef idx="1">
            <a:schemeClr val="lt1"/>
          </a:fillRef>
          <a:effectRef idx="0">
            <a:schemeClr val="dk1"/>
          </a:effectRef>
          <a:fontRef idx="minor">
            <a:schemeClr val="dk1"/>
          </a:fontRef>
        </p:style>
        <p:txBody>
          <a:bodyPr lIns="118031" tIns="59015" rIns="118031" bIns="59015" rtlCol="0" anchor="t"/>
          <a:lstStyle/>
          <a:p>
            <a:pPr marL="350404" indent="-350404"/>
            <a:endParaRPr lang="en-US" altLang="ja-JP" sz="2600" dirty="0">
              <a:solidFill>
                <a:prstClr val="black"/>
              </a:solidFill>
              <a:latin typeface="ＭＳ Ｐゴシック"/>
            </a:endParaRPr>
          </a:p>
        </p:txBody>
      </p:sp>
      <p:sp>
        <p:nvSpPr>
          <p:cNvPr id="4" name="正方形/長方形 3"/>
          <p:cNvSpPr/>
          <p:nvPr/>
        </p:nvSpPr>
        <p:spPr>
          <a:xfrm>
            <a:off x="408869" y="3685236"/>
            <a:ext cx="5652000" cy="468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18031" tIns="59015" rIns="118031" bIns="59015" rtlCol="0" anchor="t"/>
          <a:lstStyle/>
          <a:p>
            <a:pPr algn="ct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各国に</a:t>
            </a: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おける加熱式たばこの</a:t>
            </a:r>
            <a:r>
              <a:rPr lang="ja-JP" altLang="en-US"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規制状況</a:t>
            </a:r>
          </a:p>
        </p:txBody>
      </p:sp>
      <p:sp>
        <p:nvSpPr>
          <p:cNvPr id="8" name="正方形/長方形 7"/>
          <p:cNvSpPr/>
          <p:nvPr/>
        </p:nvSpPr>
        <p:spPr>
          <a:xfrm>
            <a:off x="7222432" y="3159326"/>
            <a:ext cx="5299048" cy="365404"/>
          </a:xfrm>
          <a:prstGeom prst="rect">
            <a:avLst/>
          </a:prstGeom>
        </p:spPr>
        <p:txBody>
          <a:bodyPr wrap="none" lIns="118031" tIns="59015" rIns="118031" bIns="59015">
            <a:spAutoFit/>
          </a:bodyPr>
          <a:lstStyle/>
          <a:p>
            <a:r>
              <a:rPr lang="ja-JP" altLang="en-US" sz="1600" dirty="0">
                <a:solidFill>
                  <a:prstClr val="black"/>
                </a:solidFill>
                <a:latin typeface="ＭＳ Ｐゴシック"/>
              </a:rPr>
              <a:t>（出典）</a:t>
            </a:r>
            <a:r>
              <a:rPr lang="en-US" altLang="ja-JP" sz="1600" dirty="0">
                <a:solidFill>
                  <a:prstClr val="black"/>
                </a:solidFill>
                <a:latin typeface="ＭＳ Ｐゴシック"/>
              </a:rPr>
              <a:t>Heat-Not-Burn tobacco products information sheet</a:t>
            </a:r>
            <a:endParaRPr lang="ja-JP" altLang="en-US" sz="1600" dirty="0">
              <a:solidFill>
                <a:prstClr val="black"/>
              </a:solidFill>
              <a:latin typeface="ＭＳ Ｐゴシック"/>
            </a:endParaRPr>
          </a:p>
        </p:txBody>
      </p:sp>
      <p:sp>
        <p:nvSpPr>
          <p:cNvPr id="6" name="正方形/長方形 5"/>
          <p:cNvSpPr/>
          <p:nvPr/>
        </p:nvSpPr>
        <p:spPr>
          <a:xfrm>
            <a:off x="227295" y="1231072"/>
            <a:ext cx="12360955" cy="1913344"/>
          </a:xfrm>
          <a:prstGeom prst="rect">
            <a:avLst/>
          </a:prstGeom>
        </p:spPr>
        <p:txBody>
          <a:bodyPr wrap="square">
            <a:spAutoFit/>
          </a:bodyPr>
          <a:lstStyle/>
          <a:p>
            <a:pPr marL="350404" indent="-350404">
              <a:spcAft>
                <a:spcPts val="774"/>
              </a:spcAft>
            </a:pP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たばこ会社が資金提供する研究においては、有害物質が著しく軽減されていると報告されているが、有害物質の軽減が健康リスクを低減させるかどうかについては、現時点では科学的根拠はない。</a:t>
            </a:r>
            <a:endParaRPr lang="en-US" altLang="ja-JP"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0404" indent="-350404">
              <a:spcAft>
                <a:spcPts val="774"/>
              </a:spcAft>
            </a:pP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受動喫煙のリスクについては、</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科学的根拠は十分でなく、更なる研究が必要</a:t>
            </a: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endParaRPr lang="en-US" altLang="ja-JP"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350404" indent="-350404">
              <a:spcAft>
                <a:spcPts val="774"/>
              </a:spcAft>
            </a:pP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たばこ葉を含むすべてのたばこ製品は有害であり、加熱式たばこも例外ではない。そのため、他のたばこ製品と同様、</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たばこに関する政策や規制の対象とするべき</a:t>
            </a:r>
            <a:r>
              <a:rPr lang="ja-JP" altLang="en-US" sz="2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である。</a:t>
            </a:r>
            <a:endParaRPr lang="ja-JP" altLang="en-US" sz="2100" dirty="0">
              <a:solidFill>
                <a:prstClr val="black"/>
              </a:solidFill>
            </a:endParaRPr>
          </a:p>
        </p:txBody>
      </p:sp>
      <p:sp>
        <p:nvSpPr>
          <p:cNvPr id="13" name="正方形/長方形 12"/>
          <p:cNvSpPr/>
          <p:nvPr/>
        </p:nvSpPr>
        <p:spPr>
          <a:xfrm>
            <a:off x="-25432" y="1749"/>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加熱式たばこに関するＷＨＯの見解および各国における規制状況</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1"/>
          <p:cNvSpPr>
            <a:spLocks noGrp="1"/>
          </p:cNvSpPr>
          <p:nvPr>
            <p:ph type="sldNum" sz="quarter" idx="12"/>
          </p:nvPr>
        </p:nvSpPr>
        <p:spPr>
          <a:xfrm>
            <a:off x="9929192" y="9147177"/>
            <a:ext cx="2987040" cy="511175"/>
          </a:xfrm>
        </p:spPr>
        <p:txBody>
          <a:bodyPr/>
          <a:lstStyle/>
          <a:p>
            <a:fld id="{8B38DBA3-52F9-4AF4-A6A4-FA4D7DB2F99C}" type="slidenum">
              <a:rPr lang="en-US" altLang="ja-JP" smtClean="0"/>
              <a:t>5</a:t>
            </a:fld>
            <a:endParaRPr lang="ja-JP" altLang="en-US" dirty="0"/>
          </a:p>
        </p:txBody>
      </p:sp>
    </p:spTree>
    <p:extLst>
      <p:ext uri="{BB962C8B-B14F-4D97-AF65-F5344CB8AC3E}">
        <p14:creationId xmlns:p14="http://schemas.microsoft.com/office/powerpoint/2010/main" val="2027905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6503" y="827958"/>
            <a:ext cx="12682140" cy="1194544"/>
          </a:xfrm>
          <a:prstGeom prst="rect">
            <a:avLst/>
          </a:prstGeom>
          <a:ln w="19050">
            <a:solidFill>
              <a:schemeClr val="tx1"/>
            </a:solidFill>
          </a:ln>
        </p:spPr>
        <p:txBody>
          <a:bodyPr lIns="122169" tIns="144294" rIns="122169" bIns="61085" anchor="ctr"/>
          <a:lstStyle>
            <a:lvl1pPr lvl="0" algn="ctr" rtl="0">
              <a:buNone/>
              <a:defRPr sz="4400">
                <a:solidFill>
                  <a:schemeClr val="tx1"/>
                </a:solidFill>
                <a:latin typeface="Calibri"/>
              </a:defRPr>
            </a:lvl1pPr>
          </a:lstStyle>
          <a:p>
            <a:pPr marL="602363" indent="-602363" algn="just">
              <a:lnSpc>
                <a:spcPts val="2003"/>
              </a:lnSpc>
            </a:pP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6503" y="899966"/>
            <a:ext cx="12588803" cy="977191"/>
          </a:xfrm>
          <a:prstGeom prst="rect">
            <a:avLst/>
          </a:prstGeom>
          <a:noFill/>
        </p:spPr>
        <p:txBody>
          <a:bodyPr wrap="square" rtlCol="0">
            <a:spAutoFit/>
          </a:bodyPr>
          <a:lstStyle/>
          <a:p>
            <a:pPr marL="240491" indent="-610845" algn="just">
              <a:lnSpc>
                <a:spcPts val="2300"/>
              </a:lnSpc>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加熱式たばこ</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喫煙時の室内に</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おけるニコチン濃度は、紙巻たばこに</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比べれば低い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491" indent="-610845" algn="just">
              <a:lnSpc>
                <a:spcPts val="2300"/>
              </a:lnSpc>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加熱式たばこの</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主流煙には、紙巻たばこと同程度のニコチンを含む製品もある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p>
          <a:p>
            <a:pPr marL="240491" indent="-610845" algn="just">
              <a:lnSpc>
                <a:spcPts val="2300"/>
              </a:lnSpc>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加熱式たばこの</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主流煙に含まれる主要な発がん性物質</a:t>
            </a:r>
            <a:r>
              <a:rPr lang="ja-JP" altLang="en-US" sz="2000" b="1" u="sng" baseline="30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の含有量は、紙巻たばこに比べれば少ない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9109546" y="1736692"/>
            <a:ext cx="3615092" cy="400110"/>
          </a:xfrm>
          <a:prstGeom prst="rect">
            <a:avLst/>
          </a:prstGeom>
        </p:spPr>
        <p:txBody>
          <a:bodyPr wrap="none">
            <a:spAutoFit/>
          </a:bodyPr>
          <a:lstStyle/>
          <a:p>
            <a:r>
              <a:rPr lang="ja-JP" altLang="en-US" sz="2000" baseline="30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aseline="30000" dirty="0" smtClean="0">
                <a:latin typeface="メイリオ" panose="020B0604030504040204" pitchFamily="50" charset="-128"/>
                <a:ea typeface="メイリオ" panose="020B0604030504040204" pitchFamily="50" charset="-128"/>
                <a:cs typeface="メイリオ" panose="020B0604030504040204" pitchFamily="50" charset="-128"/>
              </a:rPr>
              <a:t>現時点で測定できていない化学物質もある</a:t>
            </a:r>
            <a:endParaRPr lang="ja-JP" altLang="en-US" sz="2000" dirty="0"/>
          </a:p>
        </p:txBody>
      </p:sp>
      <p:sp>
        <p:nvSpPr>
          <p:cNvPr id="36" name="角丸四角形 35"/>
          <p:cNvSpPr/>
          <p:nvPr/>
        </p:nvSpPr>
        <p:spPr>
          <a:xfrm>
            <a:off x="95846" y="2330183"/>
            <a:ext cx="12588802" cy="2243280"/>
          </a:xfrm>
          <a:prstGeom prst="roundRect">
            <a:avLst>
              <a:gd name="adj" fmla="val 457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273085" y="2136304"/>
            <a:ext cx="6596678" cy="400110"/>
          </a:xfrm>
          <a:prstGeom prst="rect">
            <a:avLst/>
          </a:prstGeom>
          <a:solidFill>
            <a:schemeClr val="bg1"/>
          </a:solidFill>
          <a:ln w="19050">
            <a:solidFill>
              <a:schemeClr val="tx1"/>
            </a:solidFill>
          </a:ln>
        </p:spPr>
        <p:txBody>
          <a:bodyPr wrap="none">
            <a:spAutoFit/>
          </a:bodyPr>
          <a:lstStyle/>
          <a:p>
            <a:r>
              <a:rPr lang="ja-JP" altLang="en-US" sz="2000" dirty="0" smtClean="0">
                <a:latin typeface="HGS創英角ﾎﾟｯﾌﾟ体" panose="040B0A00000000000000" pitchFamily="50" charset="-128"/>
                <a:ea typeface="HGS創英角ﾎﾟｯﾌﾟ体" panose="040B0A00000000000000" pitchFamily="50" charset="-128"/>
              </a:rPr>
              <a:t>喫煙</a:t>
            </a:r>
            <a:r>
              <a:rPr lang="ja-JP" altLang="en-US" sz="2000" dirty="0">
                <a:latin typeface="HGS創英角ﾎﾟｯﾌﾟ体" panose="040B0A00000000000000" pitchFamily="50" charset="-128"/>
                <a:ea typeface="HGS創英角ﾎﾟｯﾌﾟ体" panose="040B0A00000000000000" pitchFamily="50" charset="-128"/>
              </a:rPr>
              <a:t>時の室内に</a:t>
            </a:r>
            <a:r>
              <a:rPr lang="ja-JP" altLang="en-US" sz="2000" dirty="0" smtClean="0">
                <a:latin typeface="HGS創英角ﾎﾟｯﾌﾟ体" panose="040B0A00000000000000" pitchFamily="50" charset="-128"/>
                <a:ea typeface="HGS創英角ﾎﾟｯﾌﾟ体" panose="040B0A00000000000000" pitchFamily="50" charset="-128"/>
              </a:rPr>
              <a:t>おけるニコチン濃度（受動喫煙に関連）</a:t>
            </a:r>
            <a:endParaRPr lang="ja-JP" altLang="en-US" sz="2000" dirty="0"/>
          </a:p>
        </p:txBody>
      </p:sp>
      <p:sp>
        <p:nvSpPr>
          <p:cNvPr id="37" name="テキスト ボックス 36"/>
          <p:cNvSpPr txBox="1"/>
          <p:nvPr/>
        </p:nvSpPr>
        <p:spPr>
          <a:xfrm>
            <a:off x="85323" y="2829089"/>
            <a:ext cx="12547146" cy="1107996"/>
          </a:xfrm>
          <a:prstGeom prst="rect">
            <a:avLst/>
          </a:prstGeom>
          <a:noFill/>
        </p:spPr>
        <p:txBody>
          <a:bodyPr wrap="square" rtlCol="0">
            <a:spAutoFit/>
          </a:bodyPr>
          <a:lstStyle/>
          <a:p>
            <a:pPr marL="177800" indent="-177800" defTabSz="1220924"/>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　同一条件下</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（換気のない狭い</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室内</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で喫煙</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した場合）</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で室内のニコチン濃度を測定したところ、</a:t>
            </a:r>
            <a:r>
              <a:rPr lang="ja-JP" altLang="en-US" sz="2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紙巻き</a:t>
            </a:r>
            <a:r>
              <a:rPr lang="ja-JP" altLang="en-US"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たばこ（</a:t>
            </a:r>
            <a:r>
              <a:rPr lang="en-US"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2,420</a:t>
            </a:r>
            <a:r>
              <a:rPr lang="ja-JP"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µg/m</a:t>
            </a:r>
            <a:r>
              <a:rPr lang="en-US" altLang="ja-JP" sz="2200" u="sng"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2200" u="sng" dirty="0" smtClean="0">
                <a:latin typeface="メイリオ" panose="020B0604030504040204" pitchFamily="50" charset="-128"/>
                <a:ea typeface="メイリオ" panose="020B0604030504040204" pitchFamily="50" charset="-128"/>
                <a:cs typeface="メイリオ" panose="020B0604030504040204" pitchFamily="50" charset="-128"/>
              </a:rPr>
              <a:t>）に比べ、</a:t>
            </a:r>
            <a:r>
              <a:rPr lang="ja-JP" altLang="en-US" sz="2200" b="1" u="sng" dirty="0" smtClean="0">
                <a:latin typeface="メイリオ" panose="020B0604030504040204" pitchFamily="50" charset="-128"/>
                <a:ea typeface="メイリオ" panose="020B0604030504040204" pitchFamily="50" charset="-128"/>
                <a:cs typeface="メイリオ" panose="020B0604030504040204" pitchFamily="50" charset="-128"/>
              </a:rPr>
              <a:t>加熱式たばこ（</a:t>
            </a:r>
            <a:r>
              <a:rPr lang="en-US" altLang="ja-JP" sz="2200" b="1" u="sng"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2200" b="1"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200" b="1" u="sng" dirty="0">
                <a:latin typeface="メイリオ" panose="020B0604030504040204" pitchFamily="50" charset="-128"/>
                <a:ea typeface="メイリオ" panose="020B0604030504040204" pitchFamily="50" charset="-128"/>
                <a:cs typeface="メイリオ" panose="020B0604030504040204" pitchFamily="50" charset="-128"/>
              </a:rPr>
              <a:t>257</a:t>
            </a:r>
            <a:r>
              <a:rPr lang="ja-JP" altLang="ja-JP" sz="2200" b="1" u="sng"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200" b="1" u="sng" dirty="0">
                <a:latin typeface="メイリオ" panose="020B0604030504040204" pitchFamily="50" charset="-128"/>
                <a:ea typeface="メイリオ" panose="020B0604030504040204" pitchFamily="50" charset="-128"/>
                <a:cs typeface="メイリオ" panose="020B0604030504040204" pitchFamily="50" charset="-128"/>
              </a:rPr>
              <a:t>µg/m</a:t>
            </a:r>
            <a:r>
              <a:rPr lang="en-US" altLang="ja-JP" sz="2200" b="1" u="sng" baseline="30000" dirty="0">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22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では低かった。</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7193902" y="4296544"/>
            <a:ext cx="5416704" cy="276918"/>
          </a:xfrm>
          <a:prstGeom prst="rect">
            <a:avLst/>
          </a:prstGeom>
          <a:noFill/>
        </p:spPr>
        <p:txBody>
          <a:bodyPr wrap="none" lIns="91359" tIns="45680" rIns="91359" bIns="45680" rtlCol="0">
            <a:spAutoFit/>
          </a:bodyPr>
          <a:lstStyle/>
          <a:p>
            <a:pPr defTabSz="1220590"/>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国立がん研究センター委託事業費「たばこ情報収集・分析事業」に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よる調査</a:t>
            </a:r>
          </a:p>
        </p:txBody>
      </p:sp>
      <p:grpSp>
        <p:nvGrpSpPr>
          <p:cNvPr id="2" name="グループ化 1"/>
          <p:cNvGrpSpPr/>
          <p:nvPr/>
        </p:nvGrpSpPr>
        <p:grpSpPr>
          <a:xfrm>
            <a:off x="30188" y="4728592"/>
            <a:ext cx="14106515" cy="3865367"/>
            <a:chOff x="44161" y="2076328"/>
            <a:chExt cx="14106515" cy="3865367"/>
          </a:xfrm>
        </p:grpSpPr>
        <p:sp>
          <p:nvSpPr>
            <p:cNvPr id="39" name="角丸四角形 38"/>
            <p:cNvSpPr/>
            <p:nvPr/>
          </p:nvSpPr>
          <p:spPr>
            <a:xfrm>
              <a:off x="98577" y="2269413"/>
              <a:ext cx="12588802" cy="3672282"/>
            </a:xfrm>
            <a:prstGeom prst="roundRect">
              <a:avLst>
                <a:gd name="adj" fmla="val 1235"/>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214608" y="5664696"/>
              <a:ext cx="10636570"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科学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研究費補助金厚生労働科学特別研究「</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非燃焼加熱式たばこにおける成分分析の手法の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開発と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国内外における使用実態や規制に関する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研究」</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3" name="グラフ 32"/>
            <p:cNvGraphicFramePr>
              <a:graphicFrameLocks/>
            </p:cNvGraphicFramePr>
            <p:nvPr>
              <p:extLst>
                <p:ext uri="{D42A27DB-BD31-4B8C-83A1-F6EECF244321}">
                  <p14:modId xmlns:p14="http://schemas.microsoft.com/office/powerpoint/2010/main" val="641285433"/>
                </p:ext>
              </p:extLst>
            </p:nvPr>
          </p:nvGraphicFramePr>
          <p:xfrm>
            <a:off x="175212" y="2743909"/>
            <a:ext cx="6240765" cy="2344723"/>
          </p:xfrm>
          <a:graphic>
            <a:graphicData uri="http://schemas.openxmlformats.org/drawingml/2006/chart">
              <c:chart xmlns:c="http://schemas.openxmlformats.org/drawingml/2006/chart" xmlns:r="http://schemas.openxmlformats.org/officeDocument/2006/relationships" r:id="rId3"/>
            </a:graphicData>
          </a:graphic>
        </p:graphicFrame>
        <p:cxnSp>
          <p:nvCxnSpPr>
            <p:cNvPr id="13" name="直線コネクタ 12"/>
            <p:cNvCxnSpPr/>
            <p:nvPr/>
          </p:nvCxnSpPr>
          <p:spPr>
            <a:xfrm>
              <a:off x="4160465" y="2953220"/>
              <a:ext cx="19966" cy="1631356"/>
            </a:xfrm>
            <a:prstGeom prst="line">
              <a:avLst/>
            </a:prstGeom>
            <a:ln>
              <a:prstDash val="dash"/>
            </a:ln>
          </p:spPr>
          <p:style>
            <a:lnRef idx="1">
              <a:schemeClr val="accent1"/>
            </a:lnRef>
            <a:fillRef idx="0">
              <a:schemeClr val="accent1"/>
            </a:fillRef>
            <a:effectRef idx="0">
              <a:schemeClr val="accent1"/>
            </a:effectRef>
            <a:fontRef idx="minor">
              <a:schemeClr val="tx1"/>
            </a:fontRef>
          </p:style>
        </p:cxnSp>
        <p:graphicFrame>
          <p:nvGraphicFramePr>
            <p:cNvPr id="21" name="グラフ 20"/>
            <p:cNvGraphicFramePr>
              <a:graphicFrameLocks/>
            </p:cNvGraphicFramePr>
            <p:nvPr>
              <p:extLst>
                <p:ext uri="{D42A27DB-BD31-4B8C-83A1-F6EECF244321}">
                  <p14:modId xmlns:p14="http://schemas.microsoft.com/office/powerpoint/2010/main" val="1530186511"/>
                </p:ext>
              </p:extLst>
            </p:nvPr>
          </p:nvGraphicFramePr>
          <p:xfrm>
            <a:off x="6901133" y="2795539"/>
            <a:ext cx="7249543" cy="2778166"/>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p:cNvSpPr txBox="1"/>
            <p:nvPr/>
          </p:nvSpPr>
          <p:spPr>
            <a:xfrm>
              <a:off x="9497144" y="5448672"/>
              <a:ext cx="2736304"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紙巻たばこと比べた割合（</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6536730" y="2362706"/>
              <a:ext cx="6256784" cy="523220"/>
            </a:xfrm>
            <a:prstGeom prst="rect">
              <a:avLst/>
            </a:prstGeom>
            <a:noFill/>
          </p:spPr>
          <p:txBody>
            <a:bodyPr wrap="square" rtlCol="0">
              <a:spAutoFit/>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加熱式たばこ主流煙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中の発がん性物質の一例</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紙巻たばこ</a:t>
              </a:r>
              <a:r>
                <a:rPr lang="en-US" altLang="ja-JP" sz="1200" u="sng"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baseline="300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主流煙</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に含まれる各成分量を</a:t>
              </a:r>
              <a:r>
                <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u="sng" baseline="30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したときの割合）</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6689200" y="3966679"/>
              <a:ext cx="1497400" cy="461665"/>
            </a:xfrm>
            <a:prstGeom prst="rect">
              <a:avLst/>
            </a:prstGeom>
            <a:noFill/>
            <a:ln>
              <a:no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たばこ特異的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ニトロソアミン</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左中かっこ 26"/>
            <p:cNvSpPr/>
            <p:nvPr/>
          </p:nvSpPr>
          <p:spPr>
            <a:xfrm>
              <a:off x="7925000" y="4012546"/>
              <a:ext cx="230792" cy="2836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正方形/長方形 28"/>
            <p:cNvSpPr/>
            <p:nvPr/>
          </p:nvSpPr>
          <p:spPr>
            <a:xfrm>
              <a:off x="344041" y="5161801"/>
              <a:ext cx="6549833" cy="430887"/>
            </a:xfrm>
            <a:prstGeom prst="rect">
              <a:avLst/>
            </a:prstGeom>
          </p:spPr>
          <p:txBody>
            <a:bodyPr wrap="square">
              <a:spAutoFit/>
            </a:bodyPr>
            <a:lstStyle/>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１：１</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回吸引（</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紙巻たばこで概ね１本に相当する吸引回数）</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３：試験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研究用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の紙巻たばこ参照品（</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２：１</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５</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F</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R</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F</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p>
          </p:txBody>
        </p:sp>
        <p:sp>
          <p:nvSpPr>
            <p:cNvPr id="30" name="正方形/長方形 29"/>
            <p:cNvSpPr/>
            <p:nvPr/>
          </p:nvSpPr>
          <p:spPr>
            <a:xfrm>
              <a:off x="6116294" y="4957647"/>
              <a:ext cx="492443" cy="276999"/>
            </a:xfrm>
            <a:prstGeom prst="rect">
              <a:avLst/>
            </a:prstGeom>
          </p:spPr>
          <p:txBody>
            <a:bodyPr wrap="none">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lang="ja-JP" altLang="en-US" sz="1200" dirty="0"/>
            </a:p>
          </p:txBody>
        </p:sp>
        <p:sp>
          <p:nvSpPr>
            <p:cNvPr id="31" name="正方形/長方形 30"/>
            <p:cNvSpPr/>
            <p:nvPr/>
          </p:nvSpPr>
          <p:spPr>
            <a:xfrm>
              <a:off x="4930940" y="4944616"/>
              <a:ext cx="492443" cy="276999"/>
            </a:xfrm>
            <a:prstGeom prst="rect">
              <a:avLst/>
            </a:prstGeom>
          </p:spPr>
          <p:txBody>
            <a:bodyPr wrap="none">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lang="ja-JP" altLang="en-US" sz="1200" dirty="0"/>
            </a:p>
          </p:txBody>
        </p:sp>
        <p:sp>
          <p:nvSpPr>
            <p:cNvPr id="34" name="正方形/長方形 33"/>
            <p:cNvSpPr/>
            <p:nvPr/>
          </p:nvSpPr>
          <p:spPr>
            <a:xfrm>
              <a:off x="44161" y="2501427"/>
              <a:ext cx="871362" cy="307777"/>
            </a:xfrm>
            <a:prstGeom prst="rect">
              <a:avLst/>
            </a:prstGeom>
          </p:spPr>
          <p:txBody>
            <a:bodyPr wrap="square">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err="1" smtClean="0">
                  <a:latin typeface="メイリオ" panose="020B0604030504040204" pitchFamily="50" charset="-128"/>
                  <a:ea typeface="メイリオ" panose="020B0604030504040204" pitchFamily="50" charset="-128"/>
                  <a:cs typeface="メイリオ" panose="020B0604030504040204" pitchFamily="50" charset="-128"/>
                </a:rPr>
                <a:t>μg</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 name="正方形/長方形 9"/>
            <p:cNvSpPr/>
            <p:nvPr/>
          </p:nvSpPr>
          <p:spPr>
            <a:xfrm>
              <a:off x="774753" y="4728592"/>
              <a:ext cx="3405678" cy="3503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73085" y="2076328"/>
              <a:ext cx="2749471" cy="400110"/>
            </a:xfrm>
            <a:prstGeom prst="rect">
              <a:avLst/>
            </a:prstGeom>
            <a:solidFill>
              <a:schemeClr val="bg1"/>
            </a:solidFill>
            <a:ln w="6350">
              <a:solidFill>
                <a:schemeClr val="tx1"/>
              </a:solidFill>
            </a:ln>
          </p:spPr>
          <p:txBody>
            <a:bodyPr wrap="none">
              <a:spAutoFit/>
            </a:bodyPr>
            <a:lstStyle/>
            <a:p>
              <a:r>
                <a:rPr lang="ja-JP" altLang="en-US" sz="2000" dirty="0" smtClean="0">
                  <a:latin typeface="HGS創英角ﾎﾟｯﾌﾟ体" panose="040B0A00000000000000" pitchFamily="50" charset="-128"/>
                  <a:ea typeface="HGS創英角ﾎﾟｯﾌﾟ体" panose="040B0A00000000000000" pitchFamily="50" charset="-128"/>
                </a:rPr>
                <a:t>（参考）主流煙の成分</a:t>
              </a:r>
              <a:endParaRPr lang="ja-JP" altLang="en-US" sz="2000" dirty="0"/>
            </a:p>
          </p:txBody>
        </p:sp>
        <p:sp>
          <p:nvSpPr>
            <p:cNvPr id="32" name="テキスト ボックス 31"/>
            <p:cNvSpPr txBox="1"/>
            <p:nvPr/>
          </p:nvSpPr>
          <p:spPr>
            <a:xfrm>
              <a:off x="1288232" y="2566829"/>
              <a:ext cx="4896544" cy="584775"/>
            </a:xfrm>
            <a:prstGeom prst="rect">
              <a:avLst/>
            </a:prstGeom>
            <a:solidFill>
              <a:schemeClr val="bg1"/>
            </a:solidFill>
            <a:ln>
              <a:noFill/>
            </a:ln>
          </p:spPr>
          <p:txBody>
            <a:bodyPr wrap="square" rtlCol="0" anchor="ctr">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紙巻たばこ、加熱式たばこ</a:t>
              </a:r>
              <a:r>
                <a:rPr kumimoji="1" lang="en-US" altLang="ja-JP"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baseline="30000" dirty="0" smtClean="0">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の主流煙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に含まれるニコチン濃度</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6680745" y="2337307"/>
              <a:ext cx="5946474" cy="521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330956" y="2545053"/>
              <a:ext cx="4709804" cy="527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8" name="正方形/長方形 37"/>
          <p:cNvSpPr/>
          <p:nvPr/>
        </p:nvSpPr>
        <p:spPr>
          <a:xfrm>
            <a:off x="-79920" y="496525"/>
            <a:ext cx="4544834" cy="400110"/>
          </a:xfrm>
          <a:prstGeom prst="rect">
            <a:avLst/>
          </a:prstGeom>
          <a:noFill/>
          <a:ln w="28575">
            <a:noFill/>
          </a:ln>
        </p:spPr>
        <p:txBody>
          <a:bodyPr wrap="none" anchor="ctr">
            <a:spAutoFit/>
          </a:bodyPr>
          <a:lstStyle/>
          <a:p>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現時点</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までに得られた科学的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知見</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96948" y="8690771"/>
            <a:ext cx="11460436" cy="954107"/>
          </a:xfrm>
          <a:prstGeom prst="rect">
            <a:avLst/>
          </a:prstGeom>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参考</a:t>
            </a:r>
            <a:r>
              <a:rPr lang="ja-JP" altLang="en-US" sz="1400" dirty="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7800" indent="-177800"/>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cs typeface="メイリオ" panose="020B0604030504040204" pitchFamily="50" charset="-128"/>
              </a:rPr>
              <a:t>喫煙者</a:t>
            </a:r>
            <a:r>
              <a:rPr lang="ja-JP" altLang="en-US" sz="1400" dirty="0">
                <a:latin typeface="ＭＳ ゴシック" panose="020B0609070205080204" pitchFamily="49" charset="-128"/>
                <a:ea typeface="ＭＳ ゴシック" panose="020B0609070205080204" pitchFamily="49" charset="-128"/>
                <a:cs typeface="メイリオ" panose="020B0604030504040204" pitchFamily="50" charset="-128"/>
              </a:rPr>
              <a:t>が吸う煙が「主流煙</a:t>
            </a:r>
            <a:r>
              <a:rPr lang="ja-JP" altLang="en-US" sz="1400" dirty="0" smtClean="0">
                <a:latin typeface="ＭＳ ゴシック" panose="020B0609070205080204" pitchFamily="49" charset="-128"/>
                <a:ea typeface="ＭＳ ゴシック" panose="020B0609070205080204" pitchFamily="49" charset="-128"/>
                <a:cs typeface="メイリオ" panose="020B0604030504040204" pitchFamily="50" charset="-128"/>
              </a:rPr>
              <a:t>」、たばこ</a:t>
            </a:r>
            <a:r>
              <a:rPr lang="ja-JP" altLang="en-US" sz="1400" dirty="0">
                <a:latin typeface="ＭＳ ゴシック" panose="020B0609070205080204" pitchFamily="49" charset="-128"/>
                <a:ea typeface="ＭＳ ゴシック" panose="020B0609070205080204" pitchFamily="49" charset="-128"/>
                <a:cs typeface="メイリオ" panose="020B0604030504040204" pitchFamily="50" charset="-128"/>
              </a:rPr>
              <a:t>の先端から発生する煙が「副流煙」</a:t>
            </a:r>
            <a:endParaRPr lang="en-US" altLang="ja-JP" sz="1400"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1400" dirty="0" smtClean="0">
                <a:latin typeface="ＭＳ ゴシック" panose="020B0609070205080204" pitchFamily="49" charset="-128"/>
                <a:ea typeface="ＭＳ ゴシック" panose="020B0609070205080204" pitchFamily="49" charset="-128"/>
              </a:rPr>
              <a:t>　・主流煙は喫煙者</a:t>
            </a:r>
            <a:r>
              <a:rPr lang="ja-JP" altLang="en-US" sz="1400" dirty="0">
                <a:latin typeface="ＭＳ ゴシック" panose="020B0609070205080204" pitchFamily="49" charset="-128"/>
                <a:ea typeface="ＭＳ ゴシック" panose="020B0609070205080204" pitchFamily="49" charset="-128"/>
              </a:rPr>
              <a:t>の体内</a:t>
            </a:r>
            <a:r>
              <a:rPr lang="ja-JP" altLang="en-US" sz="1400" dirty="0" smtClean="0">
                <a:latin typeface="ＭＳ ゴシック" panose="020B0609070205080204" pitchFamily="49" charset="-128"/>
                <a:ea typeface="ＭＳ ゴシック" panose="020B0609070205080204" pitchFamily="49" charset="-128"/>
              </a:rPr>
              <a:t>に一定程度取り込まれる</a:t>
            </a:r>
            <a:r>
              <a:rPr lang="ja-JP" altLang="en-US" sz="1400" dirty="0">
                <a:latin typeface="ＭＳ ゴシック" panose="020B0609070205080204" pitchFamily="49" charset="-128"/>
                <a:ea typeface="ＭＳ ゴシック" panose="020B0609070205080204" pitchFamily="49" charset="-128"/>
              </a:rPr>
              <a:t>が</a:t>
            </a:r>
            <a:r>
              <a:rPr lang="ja-JP" altLang="en-US" sz="1400" dirty="0" smtClean="0">
                <a:latin typeface="ＭＳ ゴシック" panose="020B0609070205080204" pitchFamily="49" charset="-128"/>
                <a:ea typeface="ＭＳ ゴシック" panose="020B0609070205080204" pitchFamily="49" charset="-128"/>
              </a:rPr>
              <a:t>、一部が</a:t>
            </a:r>
            <a:r>
              <a:rPr lang="ja-JP" altLang="en-US" sz="1400" dirty="0">
                <a:latin typeface="ＭＳ ゴシック" panose="020B0609070205080204" pitchFamily="49" charset="-128"/>
                <a:ea typeface="ＭＳ ゴシック" panose="020B0609070205080204" pitchFamily="49" charset="-128"/>
              </a:rPr>
              <a:t>呼気に混じって排出される。これを「呼出煙</a:t>
            </a:r>
            <a:r>
              <a:rPr lang="ja-JP" altLang="en-US" sz="1400" dirty="0" smtClean="0">
                <a:latin typeface="ＭＳ ゴシック" panose="020B0609070205080204" pitchFamily="49" charset="-128"/>
                <a:ea typeface="ＭＳ ゴシック" panose="020B0609070205080204" pitchFamily="49" charset="-128"/>
              </a:rPr>
              <a:t>」（こしゅつえん）と</a:t>
            </a:r>
            <a:r>
              <a:rPr lang="ja-JP" altLang="en-US" sz="1400" dirty="0">
                <a:latin typeface="ＭＳ ゴシック" panose="020B0609070205080204" pitchFamily="49" charset="-128"/>
                <a:ea typeface="ＭＳ ゴシック" panose="020B0609070205080204" pitchFamily="49" charset="-128"/>
              </a:rPr>
              <a:t>いう</a:t>
            </a:r>
            <a:r>
              <a:rPr lang="ja-JP" altLang="en-US" sz="1400" dirty="0" smtClean="0">
                <a:latin typeface="ＭＳ ゴシック" panose="020B0609070205080204" pitchFamily="49" charset="-128"/>
                <a:ea typeface="ＭＳ ゴシック" panose="020B0609070205080204" pitchFamily="49" charset="-128"/>
              </a:rPr>
              <a:t>。</a:t>
            </a:r>
            <a:endParaRPr lang="ja-JP" altLang="en-US" sz="1400" dirty="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受動喫煙は</a:t>
            </a:r>
            <a:r>
              <a:rPr lang="ja-JP" altLang="en-US" sz="1400" u="sng" dirty="0">
                <a:latin typeface="ＭＳ ゴシック" panose="020B0609070205080204" pitchFamily="49" charset="-128"/>
                <a:ea typeface="ＭＳ ゴシック" panose="020B0609070205080204" pitchFamily="49" charset="-128"/>
              </a:rPr>
              <a:t>、副流煙と呼出</a:t>
            </a:r>
            <a:r>
              <a:rPr lang="ja-JP" altLang="en-US" sz="1400" u="sng" dirty="0" smtClean="0">
                <a:latin typeface="ＭＳ ゴシック" panose="020B0609070205080204" pitchFamily="49" charset="-128"/>
                <a:ea typeface="ＭＳ ゴシック" panose="020B0609070205080204" pitchFamily="49" charset="-128"/>
              </a:rPr>
              <a:t>煙によって生じる。</a:t>
            </a:r>
            <a:endParaRPr lang="ja-JP" altLang="en-US" sz="1400" u="sng" dirty="0">
              <a:latin typeface="ＭＳ ゴシック" panose="020B0609070205080204" pitchFamily="49" charset="-128"/>
              <a:ea typeface="ＭＳ ゴシック" panose="020B0609070205080204" pitchFamily="49" charset="-128"/>
            </a:endParaRPr>
          </a:p>
        </p:txBody>
      </p:sp>
      <p:sp>
        <p:nvSpPr>
          <p:cNvPr id="41"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6</a:t>
            </a:fld>
            <a:endParaRPr lang="ja-JP" altLang="en-US" dirty="0"/>
          </a:p>
        </p:txBody>
      </p:sp>
      <p:sp>
        <p:nvSpPr>
          <p:cNvPr id="43" name="正方形/長方形 42"/>
          <p:cNvSpPr/>
          <p:nvPr/>
        </p:nvSpPr>
        <p:spPr>
          <a:xfrm>
            <a:off x="8291" y="0"/>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加熱式たばこに関する現時点での科学的知見</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782671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7496" y="7958423"/>
            <a:ext cx="10625136" cy="1592744"/>
          </a:xfrm>
          <a:prstGeom prst="rect">
            <a:avLst/>
          </a:prstGeom>
        </p:spPr>
        <p:txBody>
          <a:bodyPr wrap="square">
            <a:spAutoFit/>
          </a:bodyPr>
          <a:lstStyle/>
          <a:p>
            <a:pPr>
              <a:lnSpc>
                <a:spcPts val="2100"/>
              </a:lnSpc>
            </a:pP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参考）中小企業基本法（昭和</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38</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154</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号）における中小</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企業（飲食業）の</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定義</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100"/>
              </a:lnSpc>
            </a:pPr>
            <a:r>
              <a:rPr lang="ja-JP" altLang="en-US" sz="14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資本</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金の額又は出資の総額が</a:t>
            </a:r>
            <a:r>
              <a:rPr lang="en-US" altLang="ja-JP"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万円以下の会社並びに常時使用する従業員の数</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en-US" altLang="ja-JP"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sz="14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の会社及び</a:t>
            </a:r>
            <a:r>
              <a:rPr lang="ja-JP" altLang="en-US"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個人</a:t>
            </a:r>
            <a:r>
              <a:rPr lang="en-US" altLang="ja-JP" sz="14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p>
          <a:p>
            <a:pPr>
              <a:lnSpc>
                <a:spcPts val="2100"/>
              </a:lnSpc>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中小企業基本法と同様の定義を用いる法律</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a:lnSpc>
                <a:spcPts val="18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中</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小企業による地域産業資源を活用した事業活動の促進に関する法律（平成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a:lnSpc>
                <a:spcPts val="1800"/>
              </a:lnSpc>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 中小企業</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経営等強化法（平成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533400" indent="-293688">
              <a:lnSpc>
                <a:spcPts val="1800"/>
              </a:lnSpc>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労働</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基準法（昭和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49</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号）　　等多数</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テキスト ボックス 62"/>
          <p:cNvSpPr txBox="1"/>
          <p:nvPr/>
        </p:nvSpPr>
        <p:spPr>
          <a:xfrm>
            <a:off x="7718485" y="7462702"/>
            <a:ext cx="5175239" cy="469634"/>
          </a:xfrm>
          <a:prstGeom prst="rect">
            <a:avLst/>
          </a:prstGeom>
          <a:noFill/>
        </p:spPr>
        <p:txBody>
          <a:bodyPr wrap="square" lIns="122191" tIns="61096" rIns="122191" bIns="61096" rtlCol="0">
            <a:spAutoFit/>
          </a:bodyPr>
          <a:lstStyle/>
          <a:p>
            <a:pPr>
              <a:lnSpc>
                <a:spcPts val="2673"/>
              </a:lnSpc>
            </a:pPr>
            <a:r>
              <a:rPr lang="en-US" altLang="ja-JP" sz="1050" dirty="0">
                <a:solidFill>
                  <a:prstClr val="black"/>
                </a:solidFill>
                <a:latin typeface="ＭＳ Ｐゴシック"/>
              </a:rPr>
              <a:t>※</a:t>
            </a:r>
            <a:r>
              <a:rPr lang="ja-JP" altLang="en-US" sz="1050" dirty="0" smtClean="0">
                <a:solidFill>
                  <a:prstClr val="black"/>
                </a:solidFill>
                <a:latin typeface="ＭＳ Ｐゴシック"/>
              </a:rPr>
              <a:t>平成</a:t>
            </a:r>
            <a:r>
              <a:rPr lang="en-US" altLang="ja-JP" sz="1050" dirty="0" smtClean="0">
                <a:solidFill>
                  <a:prstClr val="black"/>
                </a:solidFill>
                <a:latin typeface="ＭＳ Ｐゴシック"/>
              </a:rPr>
              <a:t>24</a:t>
            </a:r>
            <a:r>
              <a:rPr lang="ja-JP" altLang="en-US" sz="1050" dirty="0" smtClean="0">
                <a:solidFill>
                  <a:prstClr val="black"/>
                </a:solidFill>
                <a:latin typeface="ＭＳ Ｐゴシック"/>
              </a:rPr>
              <a:t>～</a:t>
            </a:r>
            <a:r>
              <a:rPr lang="en-US" altLang="ja-JP" sz="1050" dirty="0" smtClean="0">
                <a:solidFill>
                  <a:prstClr val="black"/>
                </a:solidFill>
                <a:latin typeface="ＭＳ Ｐゴシック"/>
              </a:rPr>
              <a:t>28</a:t>
            </a:r>
            <a:r>
              <a:rPr lang="ja-JP" altLang="en-US" sz="1050" dirty="0" smtClean="0">
                <a:solidFill>
                  <a:prstClr val="black"/>
                </a:solidFill>
                <a:latin typeface="ＭＳ Ｐゴシック"/>
              </a:rPr>
              <a:t>年度</a:t>
            </a:r>
            <a:r>
              <a:rPr lang="ja-JP" altLang="en-US" sz="1050" dirty="0">
                <a:solidFill>
                  <a:prstClr val="black"/>
                </a:solidFill>
                <a:latin typeface="ＭＳ Ｐゴシック"/>
              </a:rPr>
              <a:t>法人企業</a:t>
            </a:r>
            <a:r>
              <a:rPr lang="ja-JP" altLang="en-US" sz="1050" dirty="0" smtClean="0">
                <a:solidFill>
                  <a:prstClr val="black"/>
                </a:solidFill>
                <a:latin typeface="ＭＳ Ｐゴシック"/>
              </a:rPr>
              <a:t>統計、平成</a:t>
            </a:r>
            <a:r>
              <a:rPr lang="en-US" altLang="ja-JP" sz="1050" dirty="0">
                <a:solidFill>
                  <a:prstClr val="black"/>
                </a:solidFill>
                <a:latin typeface="ＭＳ Ｐゴシック"/>
              </a:rPr>
              <a:t>26</a:t>
            </a:r>
            <a:r>
              <a:rPr lang="ja-JP" altLang="en-US" sz="1050" dirty="0">
                <a:solidFill>
                  <a:prstClr val="black"/>
                </a:solidFill>
                <a:latin typeface="ＭＳ Ｐゴシック"/>
              </a:rPr>
              <a:t>年経済センサス基礎調査をもとに推計。</a:t>
            </a:r>
            <a:endParaRPr lang="en-US" altLang="ja-JP" sz="1050" dirty="0">
              <a:solidFill>
                <a:prstClr val="black"/>
              </a:solidFill>
              <a:latin typeface="ＭＳ Ｐゴシック"/>
            </a:endParaRPr>
          </a:p>
        </p:txBody>
      </p:sp>
      <p:sp>
        <p:nvSpPr>
          <p:cNvPr id="15" name="正方形/長方形 14"/>
          <p:cNvSpPr/>
          <p:nvPr/>
        </p:nvSpPr>
        <p:spPr>
          <a:xfrm>
            <a:off x="136104" y="709912"/>
            <a:ext cx="12529392" cy="2592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6214" tIns="0" rIns="96214" bIns="0" rtlCol="0" anchor="ctr"/>
          <a:lstStyle/>
          <a:p>
            <a:pPr marL="248202" indent="-248202">
              <a:lnSpc>
                <a:spcPts val="2940"/>
              </a:lnSpc>
              <a:spcBef>
                <a:spcPts val="802"/>
              </a:spcBef>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資本金</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万円未満</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の企業に</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おいては、１店舗あたりの経常利益は</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百万円と</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推計</a:t>
            </a:r>
            <a:r>
              <a:rPr lang="ja-JP" altLang="en-US" sz="20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。経営規模が小さく、直ちに喫煙専用室を設置</a:t>
            </a:r>
            <a:r>
              <a:rPr lang="ja-JP" altLang="en-US" sz="20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）することが、</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継続に影響を</a:t>
            </a:r>
            <a:r>
              <a:rPr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及ぼしうる。</a:t>
            </a:r>
            <a:endParaRPr lang="en-US" altLang="ja-JP"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940"/>
              </a:lnSpc>
            </a:pP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喫煙専用室の設置金額の平均値（厚生労働省「受動喫煙防止対策助成金」の基準を満たすもの）：約</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208</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940"/>
              </a:lnSpc>
              <a:spcBef>
                <a:spcPts val="1800"/>
              </a:spcBef>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一方、資本金</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万円～１億円未満</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の企業に</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おいては、１店舗あたりの経常利益は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百万円と</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推計され、喫煙</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専用室を設置する経営規模があるもの</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と想定される。また、平均約</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店舗を有していることから</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、店舗ごとに屋内禁煙店舗とするか喫煙専用室設置店舗と</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するかについて選択の幅が広い</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724270316"/>
              </p:ext>
            </p:extLst>
          </p:nvPr>
        </p:nvGraphicFramePr>
        <p:xfrm>
          <a:off x="446499" y="3536897"/>
          <a:ext cx="11977983" cy="4028440"/>
        </p:xfrm>
        <a:graphic>
          <a:graphicData uri="http://schemas.openxmlformats.org/drawingml/2006/table">
            <a:tbl>
              <a:tblPr firstRow="1" bandRow="1">
                <a:tableStyleId>{5C22544A-7EE6-4342-B048-85BDC9FD1C3A}</a:tableStyleId>
              </a:tblPr>
              <a:tblGrid>
                <a:gridCol w="4364419">
                  <a:extLst>
                    <a:ext uri="{9D8B030D-6E8A-4147-A177-3AD203B41FA5}">
                      <a16:colId xmlns:a16="http://schemas.microsoft.com/office/drawing/2014/main" xmlns="" val="20000"/>
                    </a:ext>
                  </a:extLst>
                </a:gridCol>
                <a:gridCol w="1903391">
                  <a:extLst>
                    <a:ext uri="{9D8B030D-6E8A-4147-A177-3AD203B41FA5}">
                      <a16:colId xmlns:a16="http://schemas.microsoft.com/office/drawing/2014/main" xmlns="" val="20001"/>
                    </a:ext>
                  </a:extLst>
                </a:gridCol>
                <a:gridCol w="1903391">
                  <a:extLst>
                    <a:ext uri="{9D8B030D-6E8A-4147-A177-3AD203B41FA5}">
                      <a16:colId xmlns:a16="http://schemas.microsoft.com/office/drawing/2014/main" xmlns="" val="20002"/>
                    </a:ext>
                  </a:extLst>
                </a:gridCol>
                <a:gridCol w="1903391">
                  <a:extLst>
                    <a:ext uri="{9D8B030D-6E8A-4147-A177-3AD203B41FA5}">
                      <a16:colId xmlns:a16="http://schemas.microsoft.com/office/drawing/2014/main" xmlns="" val="20003"/>
                    </a:ext>
                  </a:extLst>
                </a:gridCol>
                <a:gridCol w="1903391">
                  <a:extLst>
                    <a:ext uri="{9D8B030D-6E8A-4147-A177-3AD203B41FA5}">
                      <a16:colId xmlns:a16="http://schemas.microsoft.com/office/drawing/2014/main" xmlns="" val="20004"/>
                    </a:ext>
                  </a:extLst>
                </a:gridCol>
              </a:tblGrid>
              <a:tr h="426720">
                <a:tc rowSpan="2">
                  <a:txBody>
                    <a:bodyPr/>
                    <a:lstStyle/>
                    <a:p>
                      <a:r>
                        <a:rPr kumimoji="1" lang="ja-JP" altLang="en-US" sz="1800" b="0" dirty="0" smtClean="0">
                          <a:solidFill>
                            <a:schemeClr val="tx1"/>
                          </a:solidFill>
                          <a:latin typeface="+mn-ea"/>
                          <a:ea typeface="+mn-ea"/>
                        </a:rPr>
                        <a:t>（平成</a:t>
                      </a:r>
                      <a:r>
                        <a:rPr kumimoji="1" lang="en-US" altLang="ja-JP" sz="1800" b="0" dirty="0" smtClean="0">
                          <a:solidFill>
                            <a:schemeClr val="tx1"/>
                          </a:solidFill>
                          <a:latin typeface="+mn-ea"/>
                          <a:ea typeface="+mn-ea"/>
                        </a:rPr>
                        <a:t>24</a:t>
                      </a:r>
                      <a:r>
                        <a:rPr kumimoji="1" lang="ja-JP" altLang="en-US" sz="1800" b="0" dirty="0" smtClean="0">
                          <a:solidFill>
                            <a:schemeClr val="tx1"/>
                          </a:solidFill>
                          <a:latin typeface="+mn-ea"/>
                          <a:ea typeface="+mn-ea"/>
                        </a:rPr>
                        <a:t>～</a:t>
                      </a:r>
                      <a:r>
                        <a:rPr kumimoji="1" lang="en-US" altLang="ja-JP" sz="1800" b="0" dirty="0" smtClean="0">
                          <a:solidFill>
                            <a:schemeClr val="tx1"/>
                          </a:solidFill>
                          <a:latin typeface="+mn-ea"/>
                          <a:ea typeface="+mn-ea"/>
                        </a:rPr>
                        <a:t>28</a:t>
                      </a:r>
                      <a:r>
                        <a:rPr kumimoji="1" lang="ja-JP" altLang="en-US" sz="1800" b="0" dirty="0" smtClean="0">
                          <a:solidFill>
                            <a:schemeClr val="tx1"/>
                          </a:solidFill>
                          <a:latin typeface="+mn-ea"/>
                          <a:ea typeface="+mn-ea"/>
                        </a:rPr>
                        <a:t>年度調査の平均）</a:t>
                      </a:r>
                      <a:endParaRPr kumimoji="1" lang="ja-JP" altLang="en-US" sz="1800" b="0" dirty="0">
                        <a:solidFill>
                          <a:schemeClr val="tx1"/>
                        </a:solidFill>
                        <a:latin typeface="+mn-ea"/>
                        <a:ea typeface="+mn-ea"/>
                      </a:endParaRPr>
                    </a:p>
                  </a:txBody>
                  <a:tcPr marL="118169" marR="118169"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a:r>
                        <a:rPr kumimoji="1" lang="ja-JP" altLang="en-US" sz="1800" b="0" dirty="0" smtClean="0">
                          <a:solidFill>
                            <a:schemeClr val="tx1"/>
                          </a:solidFill>
                          <a:latin typeface="+mn-ea"/>
                          <a:ea typeface="+mn-ea"/>
                        </a:rPr>
                        <a:t>資本金</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sz="14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r h="725424">
                <a:tc vMerge="1">
                  <a:txBody>
                    <a:bodyPr/>
                    <a:lstStyle/>
                    <a:p>
                      <a:endParaRPr kumimoji="1" lang="ja-JP" altLang="en-US" sz="200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800" b="0" dirty="0" smtClean="0">
                          <a:solidFill>
                            <a:schemeClr val="tx1"/>
                          </a:solidFill>
                          <a:latin typeface="+mn-ea"/>
                          <a:ea typeface="+mn-ea"/>
                        </a:rPr>
                        <a:t>1,000</a:t>
                      </a:r>
                      <a:r>
                        <a:rPr kumimoji="1" lang="ja-JP" altLang="en-US" sz="1800" b="0" dirty="0" smtClean="0">
                          <a:solidFill>
                            <a:schemeClr val="tx1"/>
                          </a:solidFill>
                          <a:latin typeface="+mn-ea"/>
                          <a:ea typeface="+mn-ea"/>
                        </a:rPr>
                        <a:t>万円未満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800" b="0" dirty="0" smtClean="0">
                          <a:solidFill>
                            <a:schemeClr val="tx1"/>
                          </a:solidFill>
                          <a:latin typeface="+mn-ea"/>
                          <a:ea typeface="+mn-ea"/>
                        </a:rPr>
                        <a:t>1,000</a:t>
                      </a:r>
                      <a:r>
                        <a:rPr kumimoji="1" lang="ja-JP" altLang="en-US" sz="1800" b="0" dirty="0" smtClean="0">
                          <a:solidFill>
                            <a:schemeClr val="tx1"/>
                          </a:solidFill>
                          <a:latin typeface="+mn-ea"/>
                          <a:ea typeface="+mn-ea"/>
                        </a:rPr>
                        <a:t>～</a:t>
                      </a:r>
                      <a:endParaRPr kumimoji="1" lang="en-US" altLang="ja-JP" sz="1800" b="0" dirty="0" smtClean="0">
                        <a:solidFill>
                          <a:schemeClr val="tx1"/>
                        </a:solidFill>
                        <a:latin typeface="+mn-ea"/>
                        <a:ea typeface="+mn-ea"/>
                      </a:endParaRPr>
                    </a:p>
                    <a:p>
                      <a:pPr algn="ctr"/>
                      <a:r>
                        <a:rPr kumimoji="1" lang="ja-JP" altLang="en-US" sz="1800" b="0" dirty="0" smtClean="0">
                          <a:solidFill>
                            <a:schemeClr val="tx1"/>
                          </a:solidFill>
                          <a:latin typeface="+mn-ea"/>
                          <a:ea typeface="+mn-ea"/>
                        </a:rPr>
                        <a:t>　</a:t>
                      </a:r>
                      <a:r>
                        <a:rPr kumimoji="1" lang="en-US" altLang="ja-JP" sz="1800" b="0" dirty="0" smtClean="0">
                          <a:solidFill>
                            <a:schemeClr val="tx1"/>
                          </a:solidFill>
                          <a:latin typeface="+mn-ea"/>
                          <a:ea typeface="+mn-ea"/>
                        </a:rPr>
                        <a:t>5,000</a:t>
                      </a:r>
                      <a:r>
                        <a:rPr kumimoji="1" lang="ja-JP" altLang="en-US" sz="1800" b="0" dirty="0" smtClean="0">
                          <a:solidFill>
                            <a:schemeClr val="tx1"/>
                          </a:solidFill>
                          <a:latin typeface="+mn-ea"/>
                          <a:ea typeface="+mn-ea"/>
                        </a:rPr>
                        <a:t>万円未満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800" b="0" dirty="0" smtClean="0">
                          <a:solidFill>
                            <a:schemeClr val="tx1"/>
                          </a:solidFill>
                          <a:latin typeface="+mn-ea"/>
                          <a:ea typeface="+mn-ea"/>
                        </a:rPr>
                        <a:t>5,000</a:t>
                      </a:r>
                      <a:r>
                        <a:rPr kumimoji="1" lang="ja-JP" altLang="en-US" sz="1800" b="0" dirty="0" smtClean="0">
                          <a:solidFill>
                            <a:schemeClr val="tx1"/>
                          </a:solidFill>
                          <a:latin typeface="+mn-ea"/>
                          <a:ea typeface="+mn-ea"/>
                        </a:rPr>
                        <a:t>万円～</a:t>
                      </a:r>
                      <a:endParaRPr kumimoji="1" lang="en-US" altLang="ja-JP" sz="1800" b="0" dirty="0" smtClean="0">
                        <a:solidFill>
                          <a:schemeClr val="tx1"/>
                        </a:solidFill>
                        <a:latin typeface="+mn-ea"/>
                        <a:ea typeface="+mn-ea"/>
                      </a:endParaRPr>
                    </a:p>
                    <a:p>
                      <a:pPr algn="ctr"/>
                      <a:r>
                        <a:rPr kumimoji="1" lang="ja-JP" altLang="en-US" sz="1800" b="0" dirty="0" smtClean="0">
                          <a:solidFill>
                            <a:schemeClr val="tx1"/>
                          </a:solidFill>
                          <a:latin typeface="+mn-ea"/>
                          <a:ea typeface="+mn-ea"/>
                        </a:rPr>
                        <a:t>　１億円未満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１～</a:t>
                      </a:r>
                      <a:r>
                        <a:rPr kumimoji="1" lang="en-US" altLang="ja-JP" sz="1800" b="0" dirty="0" smtClean="0">
                          <a:solidFill>
                            <a:schemeClr val="tx1"/>
                          </a:solidFill>
                          <a:latin typeface="+mn-ea"/>
                          <a:ea typeface="+mn-ea"/>
                        </a:rPr>
                        <a:t>10</a:t>
                      </a:r>
                      <a:r>
                        <a:rPr kumimoji="1" lang="ja-JP" altLang="en-US" sz="1800" b="0" dirty="0" smtClean="0">
                          <a:solidFill>
                            <a:schemeClr val="tx1"/>
                          </a:solidFill>
                          <a:latin typeface="+mn-ea"/>
                          <a:ea typeface="+mn-ea"/>
                        </a:rPr>
                        <a:t>億円未満</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519176">
                <a:tc>
                  <a:txBody>
                    <a:bodyPr/>
                    <a:lstStyle/>
                    <a:p>
                      <a:r>
                        <a:rPr kumimoji="1" lang="ja-JP" altLang="en-US" sz="1800" dirty="0" smtClean="0">
                          <a:solidFill>
                            <a:schemeClr val="tx1"/>
                          </a:solidFill>
                          <a:latin typeface="+mn-ea"/>
                          <a:ea typeface="+mn-ea"/>
                        </a:rPr>
                        <a:t>①１企業あたりの売上高（平均）</a:t>
                      </a:r>
                      <a:endParaRPr kumimoji="1" lang="ja-JP" altLang="en-US" sz="18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62.8</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281.2</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1,249</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8812.6</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r h="519176">
                <a:tc>
                  <a:txBody>
                    <a:bodyPr/>
                    <a:lstStyle/>
                    <a:p>
                      <a:r>
                        <a:rPr kumimoji="1" lang="ja-JP" altLang="en-US" sz="1800" dirty="0" smtClean="0">
                          <a:solidFill>
                            <a:schemeClr val="tx1"/>
                          </a:solidFill>
                          <a:latin typeface="+mn-ea"/>
                          <a:ea typeface="+mn-ea"/>
                        </a:rPr>
                        <a:t>②１企業あたりの経常利益（平均）</a:t>
                      </a:r>
                      <a:endParaRPr kumimoji="1" lang="ja-JP" altLang="en-US" sz="18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0.1</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4.9</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45.5</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247.4</a:t>
                      </a:r>
                      <a:r>
                        <a:rPr kumimoji="1" lang="ja-JP" altLang="en-US" sz="1800" b="0" strike="noStrike" dirty="0" smtClean="0">
                          <a:solidFill>
                            <a:schemeClr val="tx1"/>
                          </a:solidFill>
                          <a:latin typeface="+mn-ea"/>
                          <a:ea typeface="+mn-ea"/>
                        </a:rPr>
                        <a:t>百万</a:t>
                      </a:r>
                      <a:r>
                        <a:rPr kumimoji="1" lang="ja-JP" altLang="en-US" sz="1800" b="0" dirty="0" smtClean="0">
                          <a:solidFill>
                            <a:schemeClr val="tx1"/>
                          </a:solidFill>
                          <a:latin typeface="+mn-ea"/>
                          <a:ea typeface="+mn-ea"/>
                        </a:rPr>
                        <a:t>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r h="239488">
                <a:tc gridSpan="5">
                  <a:txBody>
                    <a:bodyPr/>
                    <a:lstStyle/>
                    <a:p>
                      <a:pPr algn="ctr"/>
                      <a:endParaRPr kumimoji="1" lang="ja-JP" altLang="en-US" sz="10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400" b="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4"/>
                  </a:ext>
                </a:extLst>
              </a:tr>
              <a:tr h="519176">
                <a:tc>
                  <a:txBody>
                    <a:bodyPr/>
                    <a:lstStyle/>
                    <a:p>
                      <a:r>
                        <a:rPr kumimoji="1" lang="ja-JP" altLang="en-US" sz="1800" dirty="0" smtClean="0">
                          <a:solidFill>
                            <a:schemeClr val="tx1"/>
                          </a:solidFill>
                          <a:latin typeface="+mn-ea"/>
                          <a:ea typeface="+mn-ea"/>
                        </a:rPr>
                        <a:t>③資本金別の平均店舗数</a:t>
                      </a:r>
                      <a:endParaRPr kumimoji="1" lang="ja-JP" altLang="en-US" sz="18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1.3</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a:t>
                      </a:r>
                      <a:r>
                        <a:rPr kumimoji="1" lang="en-US" altLang="ja-JP" sz="1800" b="1" u="sng" dirty="0" smtClean="0">
                          <a:solidFill>
                            <a:srgbClr val="FF0000"/>
                          </a:solidFill>
                          <a:latin typeface="+mn-ea"/>
                          <a:ea typeface="+mn-ea"/>
                        </a:rPr>
                        <a:t>3.1</a:t>
                      </a:r>
                      <a:endParaRPr kumimoji="1" lang="ja-JP" altLang="en-US" sz="1800" b="1" u="sng" dirty="0">
                        <a:solidFill>
                          <a:srgbClr val="FF0000"/>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a:t>
                      </a:r>
                      <a:r>
                        <a:rPr kumimoji="1" lang="en-US" altLang="ja-JP" sz="1800" b="1" u="sng" dirty="0" smtClean="0">
                          <a:solidFill>
                            <a:srgbClr val="FF0000"/>
                          </a:solidFill>
                          <a:latin typeface="+mn-ea"/>
                          <a:ea typeface="+mn-ea"/>
                        </a:rPr>
                        <a:t>11.3</a:t>
                      </a:r>
                      <a:endParaRPr kumimoji="1" lang="ja-JP" altLang="en-US" sz="1800" b="1" u="sng" dirty="0">
                        <a:solidFill>
                          <a:srgbClr val="FF0000"/>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52.6</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5"/>
                  </a:ext>
                </a:extLst>
              </a:tr>
              <a:tr h="519176">
                <a:tc>
                  <a:txBody>
                    <a:bodyPr/>
                    <a:lstStyle/>
                    <a:p>
                      <a:r>
                        <a:rPr kumimoji="1" lang="ja-JP" altLang="en-US" sz="1800" dirty="0" smtClean="0">
                          <a:solidFill>
                            <a:schemeClr val="tx1"/>
                          </a:solidFill>
                          <a:latin typeface="+mn-ea"/>
                          <a:ea typeface="+mn-ea"/>
                        </a:rPr>
                        <a:t>④１店舗あたりの売上高（平均）</a:t>
                      </a:r>
                      <a:r>
                        <a:rPr kumimoji="1" lang="ja-JP" altLang="en-US" sz="1000" dirty="0" smtClean="0">
                          <a:solidFill>
                            <a:schemeClr val="tx1"/>
                          </a:solidFill>
                          <a:latin typeface="+mn-ea"/>
                          <a:ea typeface="+mn-ea"/>
                        </a:rPr>
                        <a:t>（①</a:t>
                      </a:r>
                      <a:r>
                        <a:rPr kumimoji="1" lang="en-US" altLang="ja-JP" sz="1000" dirty="0" smtClean="0">
                          <a:solidFill>
                            <a:schemeClr val="tx1"/>
                          </a:solidFill>
                          <a:latin typeface="+mn-ea"/>
                          <a:ea typeface="+mn-ea"/>
                        </a:rPr>
                        <a:t>÷</a:t>
                      </a:r>
                      <a:r>
                        <a:rPr kumimoji="1" lang="ja-JP" altLang="en-US" sz="1000" dirty="0" smtClean="0">
                          <a:solidFill>
                            <a:schemeClr val="tx1"/>
                          </a:solidFill>
                          <a:latin typeface="+mn-ea"/>
                          <a:ea typeface="+mn-ea"/>
                        </a:rPr>
                        <a:t>③）</a:t>
                      </a:r>
                      <a:endParaRPr kumimoji="1" lang="ja-JP" altLang="en-US" sz="10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48.3</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90.7</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110.5</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167.5</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6"/>
                  </a:ext>
                </a:extLst>
              </a:tr>
              <a:tr h="519176">
                <a:tc>
                  <a:txBody>
                    <a:bodyPr/>
                    <a:lstStyle/>
                    <a:p>
                      <a:r>
                        <a:rPr kumimoji="1" lang="ja-JP" altLang="en-US" sz="2000" dirty="0" smtClean="0">
                          <a:solidFill>
                            <a:schemeClr val="tx1"/>
                          </a:solidFill>
                          <a:latin typeface="+mn-ea"/>
                          <a:ea typeface="+mn-ea"/>
                        </a:rPr>
                        <a:t>⑤１店舗あたりの経常利益（平均）</a:t>
                      </a:r>
                      <a:r>
                        <a:rPr kumimoji="1" lang="ja-JP" altLang="en-US" sz="1000" dirty="0" smtClean="0">
                          <a:solidFill>
                            <a:schemeClr val="tx1"/>
                          </a:solidFill>
                          <a:latin typeface="+mn-ea"/>
                          <a:ea typeface="+mn-ea"/>
                        </a:rPr>
                        <a:t>（②</a:t>
                      </a:r>
                      <a:r>
                        <a:rPr kumimoji="1" lang="en-US" altLang="ja-JP" sz="1000" dirty="0" smtClean="0">
                          <a:solidFill>
                            <a:schemeClr val="tx1"/>
                          </a:solidFill>
                          <a:latin typeface="+mn-ea"/>
                          <a:ea typeface="+mn-ea"/>
                        </a:rPr>
                        <a:t>÷</a:t>
                      </a:r>
                      <a:r>
                        <a:rPr kumimoji="1" lang="ja-JP" altLang="en-US" sz="1000" dirty="0" smtClean="0">
                          <a:solidFill>
                            <a:schemeClr val="tx1"/>
                          </a:solidFill>
                          <a:latin typeface="+mn-ea"/>
                          <a:ea typeface="+mn-ea"/>
                        </a:rPr>
                        <a:t>③）</a:t>
                      </a:r>
                      <a:endParaRPr kumimoji="1" lang="ja-JP" altLang="en-US" sz="1000" dirty="0">
                        <a:solidFill>
                          <a:schemeClr val="tx1"/>
                        </a:solidFill>
                        <a:latin typeface="+mn-ea"/>
                        <a:ea typeface="+mn-ea"/>
                      </a:endParaRPr>
                    </a:p>
                  </a:txBody>
                  <a:tcPr marL="118169" marR="0" marT="64008" marB="6400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0.1</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a:t>
                      </a:r>
                      <a:r>
                        <a:rPr kumimoji="1" lang="en-US" altLang="ja-JP" sz="1800" b="1" u="sng" dirty="0" smtClean="0">
                          <a:solidFill>
                            <a:srgbClr val="FF0000"/>
                          </a:solidFill>
                          <a:latin typeface="+mn-ea"/>
                          <a:ea typeface="+mn-ea"/>
                        </a:rPr>
                        <a:t>1.6</a:t>
                      </a:r>
                      <a:r>
                        <a:rPr kumimoji="1" lang="ja-JP" altLang="en-US" sz="1800" b="1" u="sng" dirty="0" smtClean="0">
                          <a:solidFill>
                            <a:srgbClr val="FF0000"/>
                          </a:solidFill>
                          <a:latin typeface="+mn-ea"/>
                          <a:ea typeface="+mn-ea"/>
                        </a:rPr>
                        <a:t>百万円</a:t>
                      </a:r>
                      <a:endParaRPr kumimoji="1" lang="ja-JP" altLang="en-US" sz="1800" b="1" u="sng" dirty="0">
                        <a:solidFill>
                          <a:srgbClr val="FF0000"/>
                        </a:solidFill>
                        <a:latin typeface="+mn-ea"/>
                        <a:ea typeface="+mn-ea"/>
                      </a:endParaRPr>
                    </a:p>
                  </a:txBody>
                  <a:tcPr marL="118169" marR="118169" marT="64008" marB="64008"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u="sng" dirty="0" smtClean="0">
                          <a:solidFill>
                            <a:srgbClr val="FF0000"/>
                          </a:solidFill>
                          <a:latin typeface="+mn-ea"/>
                          <a:ea typeface="+mn-ea"/>
                        </a:rPr>
                        <a:t>約４百万円</a:t>
                      </a:r>
                      <a:endParaRPr kumimoji="1" lang="ja-JP" altLang="en-US" sz="1800" b="1" u="sng" dirty="0">
                        <a:solidFill>
                          <a:srgbClr val="FF0000"/>
                        </a:solidFill>
                        <a:latin typeface="+mn-ea"/>
                        <a:ea typeface="+mn-ea"/>
                      </a:endParaRPr>
                    </a:p>
                  </a:txBody>
                  <a:tcPr marL="118169" marR="118169" marT="64008" marB="64008"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0" dirty="0" smtClean="0">
                          <a:solidFill>
                            <a:schemeClr val="tx1"/>
                          </a:solidFill>
                          <a:latin typeface="+mn-ea"/>
                          <a:ea typeface="+mn-ea"/>
                        </a:rPr>
                        <a:t>約</a:t>
                      </a:r>
                      <a:r>
                        <a:rPr kumimoji="1" lang="en-US" altLang="ja-JP" sz="1800" b="0" dirty="0" smtClean="0">
                          <a:solidFill>
                            <a:schemeClr val="tx1"/>
                          </a:solidFill>
                          <a:latin typeface="+mn-ea"/>
                          <a:ea typeface="+mn-ea"/>
                        </a:rPr>
                        <a:t>4.7</a:t>
                      </a:r>
                      <a:r>
                        <a:rPr kumimoji="1" lang="ja-JP" altLang="en-US" sz="1800" b="0" dirty="0" smtClean="0">
                          <a:solidFill>
                            <a:schemeClr val="tx1"/>
                          </a:solidFill>
                          <a:latin typeface="+mn-ea"/>
                          <a:ea typeface="+mn-ea"/>
                        </a:rPr>
                        <a:t>百万円</a:t>
                      </a:r>
                      <a:endParaRPr kumimoji="1" lang="ja-JP" altLang="en-US" sz="1800" b="0" dirty="0">
                        <a:solidFill>
                          <a:schemeClr val="tx1"/>
                        </a:solidFill>
                        <a:latin typeface="+mn-ea"/>
                        <a:ea typeface="+mn-ea"/>
                      </a:endParaRPr>
                    </a:p>
                  </a:txBody>
                  <a:tcPr marL="118169" marR="118169" marT="64008" marB="64008"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7"/>
                  </a:ext>
                </a:extLst>
              </a:tr>
            </a:tbl>
          </a:graphicData>
        </a:graphic>
      </p:graphicFrame>
      <p:sp>
        <p:nvSpPr>
          <p:cNvPr id="17" name="正方形/長方形 16"/>
          <p:cNvSpPr/>
          <p:nvPr/>
        </p:nvSpPr>
        <p:spPr>
          <a:xfrm>
            <a:off x="6708162" y="7040014"/>
            <a:ext cx="1924886" cy="504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正方形/長方形 17"/>
          <p:cNvSpPr/>
          <p:nvPr/>
        </p:nvSpPr>
        <p:spPr>
          <a:xfrm>
            <a:off x="8600937" y="7040014"/>
            <a:ext cx="1924886" cy="5040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6717662" y="3943670"/>
            <a:ext cx="1924886" cy="72008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正方形/長方形 19"/>
          <p:cNvSpPr/>
          <p:nvPr/>
        </p:nvSpPr>
        <p:spPr>
          <a:xfrm>
            <a:off x="8628856" y="3943670"/>
            <a:ext cx="1924886" cy="72008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正方形/長方形 20"/>
          <p:cNvSpPr/>
          <p:nvPr/>
        </p:nvSpPr>
        <p:spPr>
          <a:xfrm>
            <a:off x="-27062" y="1294"/>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既存特定飲食提供施設の資本金要件について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1"/>
          <p:cNvSpPr>
            <a:spLocks noGrp="1"/>
          </p:cNvSpPr>
          <p:nvPr>
            <p:ph type="sldNum" sz="quarter" idx="12"/>
          </p:nvPr>
        </p:nvSpPr>
        <p:spPr>
          <a:xfrm>
            <a:off x="9814560" y="9113961"/>
            <a:ext cx="2987040" cy="511175"/>
          </a:xfrm>
        </p:spPr>
        <p:txBody>
          <a:bodyPr/>
          <a:lstStyle/>
          <a:p>
            <a:fld id="{8B38DBA3-52F9-4AF4-A6A4-FA4D7DB2F99C}" type="slidenum">
              <a:rPr lang="en-US" altLang="ja-JP" smtClean="0"/>
              <a:t>7</a:t>
            </a:fld>
            <a:endParaRPr lang="ja-JP" altLang="en-US" dirty="0"/>
          </a:p>
        </p:txBody>
      </p:sp>
    </p:spTree>
    <p:extLst>
      <p:ext uri="{BB962C8B-B14F-4D97-AF65-F5344CB8AC3E}">
        <p14:creationId xmlns:p14="http://schemas.microsoft.com/office/powerpoint/2010/main" val="2861796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85002" y="4743600"/>
            <a:ext cx="12768526" cy="86409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000"/>
              </a:lnSpc>
              <a:spcBef>
                <a:spcPts val="300"/>
              </a:spcBef>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（参考）飲食店においては、面積が大きいほど売上が高い店舗が多くなる傾向がある。このため、喫煙専用室を設置する経営規模があることを判断するに</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あたっては、ある程度の規模の面積を有していることが指標になる。</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1147349638"/>
              </p:ext>
            </p:extLst>
          </p:nvPr>
        </p:nvGraphicFramePr>
        <p:xfrm>
          <a:off x="640160" y="5664696"/>
          <a:ext cx="10873207" cy="2867426"/>
        </p:xfrm>
        <a:graphic>
          <a:graphicData uri="http://schemas.openxmlformats.org/drawingml/2006/table">
            <a:tbl>
              <a:tblPr firstRow="1" bandRow="1">
                <a:tableStyleId>{5940675A-B579-460E-94D1-54222C63F5DA}</a:tableStyleId>
              </a:tblPr>
              <a:tblGrid>
                <a:gridCol w="391804">
                  <a:extLst>
                    <a:ext uri="{9D8B030D-6E8A-4147-A177-3AD203B41FA5}">
                      <a16:colId xmlns:a16="http://schemas.microsoft.com/office/drawing/2014/main" xmlns="" val="20000"/>
                    </a:ext>
                  </a:extLst>
                </a:gridCol>
                <a:gridCol w="1823109">
                  <a:extLst>
                    <a:ext uri="{9D8B030D-6E8A-4147-A177-3AD203B41FA5}">
                      <a16:colId xmlns:a16="http://schemas.microsoft.com/office/drawing/2014/main" xmlns="" val="20001"/>
                    </a:ext>
                  </a:extLst>
                </a:gridCol>
                <a:gridCol w="1613042">
                  <a:extLst>
                    <a:ext uri="{9D8B030D-6E8A-4147-A177-3AD203B41FA5}">
                      <a16:colId xmlns:a16="http://schemas.microsoft.com/office/drawing/2014/main" xmlns="" val="20002"/>
                    </a:ext>
                  </a:extLst>
                </a:gridCol>
                <a:gridCol w="1613042">
                  <a:extLst>
                    <a:ext uri="{9D8B030D-6E8A-4147-A177-3AD203B41FA5}">
                      <a16:colId xmlns:a16="http://schemas.microsoft.com/office/drawing/2014/main" xmlns="" val="20003"/>
                    </a:ext>
                  </a:extLst>
                </a:gridCol>
                <a:gridCol w="1613042">
                  <a:extLst>
                    <a:ext uri="{9D8B030D-6E8A-4147-A177-3AD203B41FA5}">
                      <a16:colId xmlns:a16="http://schemas.microsoft.com/office/drawing/2014/main" xmlns="" val="20004"/>
                    </a:ext>
                  </a:extLst>
                </a:gridCol>
                <a:gridCol w="1613042">
                  <a:extLst>
                    <a:ext uri="{9D8B030D-6E8A-4147-A177-3AD203B41FA5}">
                      <a16:colId xmlns:a16="http://schemas.microsoft.com/office/drawing/2014/main" xmlns="" val="20005"/>
                    </a:ext>
                  </a:extLst>
                </a:gridCol>
                <a:gridCol w="1613042">
                  <a:extLst>
                    <a:ext uri="{9D8B030D-6E8A-4147-A177-3AD203B41FA5}">
                      <a16:colId xmlns:a16="http://schemas.microsoft.com/office/drawing/2014/main" xmlns="" val="20006"/>
                    </a:ext>
                  </a:extLst>
                </a:gridCol>
                <a:gridCol w="593084">
                  <a:extLst>
                    <a:ext uri="{9D8B030D-6E8A-4147-A177-3AD203B41FA5}">
                      <a16:colId xmlns:a16="http://schemas.microsoft.com/office/drawing/2014/main" xmlns="" val="20007"/>
                    </a:ext>
                  </a:extLst>
                </a:gridCol>
              </a:tblGrid>
              <a:tr h="262830">
                <a:tc rowSpan="2" gridSpan="2">
                  <a:txBody>
                    <a:bodyPr/>
                    <a:lstStyle/>
                    <a:p>
                      <a:pPr algn="ctr"/>
                      <a:endParaRPr kumimoji="1" lang="ja-JP" altLang="en-US" sz="1200" b="0" dirty="0">
                        <a:solidFill>
                          <a:schemeClr val="tx1"/>
                        </a:solidFill>
                        <a:latin typeface="+mn-ea"/>
                        <a:ea typeface="+mn-ea"/>
                      </a:endParaRPr>
                    </a:p>
                  </a:txBody>
                  <a:tcPr marL="93046" marR="93046" marT="64008" marB="64008" anchor="ctr"/>
                </a:tc>
                <a:tc rowSpan="2" hMerge="1">
                  <a:txBody>
                    <a:bodyPr/>
                    <a:lstStyle/>
                    <a:p>
                      <a:endParaRPr kumimoji="1" lang="ja-JP" altLang="en-US"/>
                    </a:p>
                  </a:txBody>
                  <a:tcPr/>
                </a:tc>
                <a:tc gridSpan="6">
                  <a:txBody>
                    <a:bodyPr/>
                    <a:lstStyle/>
                    <a:p>
                      <a:pPr algn="ctr"/>
                      <a:r>
                        <a:rPr kumimoji="1" lang="ja-JP" altLang="en-US" sz="1200" dirty="0" smtClean="0"/>
                        <a:t>１店舗あたりの売上高　（</a:t>
                      </a:r>
                      <a:r>
                        <a:rPr kumimoji="1" lang="en-US" altLang="ja-JP" sz="1200" dirty="0" smtClean="0"/>
                        <a:t>※</a:t>
                      </a:r>
                      <a:r>
                        <a:rPr kumimoji="1" lang="ja-JP" altLang="en-US" sz="1200" dirty="0" smtClean="0"/>
                        <a:t>色付きは面積区分ごとに最も分布が多い部分）</a:t>
                      </a:r>
                      <a:endParaRPr kumimoji="1" lang="ja-JP" altLang="en-US" sz="1200" b="0" dirty="0">
                        <a:solidFill>
                          <a:schemeClr val="tx1"/>
                        </a:solidFill>
                        <a:latin typeface="+mn-ea"/>
                        <a:ea typeface="+mn-ea"/>
                      </a:endParaRPr>
                    </a:p>
                  </a:txBody>
                  <a:tcPr marL="93046" marR="93046" marT="64008" marB="64008" anchor="ct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600" b="0" dirty="0">
                        <a:solidFill>
                          <a:schemeClr val="tx1"/>
                        </a:solidFill>
                        <a:latin typeface="+mn-ea"/>
                        <a:ea typeface="+mn-ea"/>
                      </a:endParaRPr>
                    </a:p>
                  </a:txBody>
                  <a:tcPr marL="93046" marR="93046" marT="64008" marB="64008"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486955">
                <a:tc gridSpan="2"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200" dirty="0" smtClean="0"/>
                        <a:t>①</a:t>
                      </a:r>
                      <a:r>
                        <a:rPr kumimoji="1" lang="en-US" altLang="ja-JP" sz="1200" dirty="0" smtClean="0"/>
                        <a:t>2,000</a:t>
                      </a:r>
                      <a:r>
                        <a:rPr kumimoji="1" lang="ja-JP" altLang="en-US" sz="1200" dirty="0" smtClean="0"/>
                        <a:t>万円</a:t>
                      </a:r>
                      <a:endParaRPr kumimoji="1" lang="en-US" altLang="ja-JP" sz="1200" dirty="0" smtClean="0"/>
                    </a:p>
                    <a:p>
                      <a:pPr algn="ctr">
                        <a:lnSpc>
                          <a:spcPts val="1900"/>
                        </a:lnSpc>
                      </a:pPr>
                      <a:r>
                        <a:rPr kumimoji="1" lang="ja-JP" altLang="en-US" sz="1200" dirty="0" smtClean="0"/>
                        <a:t>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②</a:t>
                      </a:r>
                      <a:r>
                        <a:rPr kumimoji="1" lang="en-US" altLang="ja-JP" sz="1200" dirty="0" smtClean="0"/>
                        <a:t>2,000</a:t>
                      </a:r>
                      <a:r>
                        <a:rPr kumimoji="1" lang="ja-JP" altLang="en-US" sz="1200" dirty="0" smtClean="0"/>
                        <a:t>～</a:t>
                      </a:r>
                      <a:endParaRPr kumimoji="1" lang="en-US" altLang="ja-JP" sz="1200" dirty="0" smtClean="0"/>
                    </a:p>
                    <a:p>
                      <a:pPr algn="ctr">
                        <a:lnSpc>
                          <a:spcPts val="1900"/>
                        </a:lnSpc>
                      </a:pPr>
                      <a:r>
                        <a:rPr kumimoji="1" lang="en-US" altLang="ja-JP" sz="1200" dirty="0" smtClean="0"/>
                        <a:t>3,000</a:t>
                      </a:r>
                      <a:r>
                        <a:rPr kumimoji="1" lang="ja-JP" altLang="en-US" sz="1200" dirty="0" smtClean="0"/>
                        <a:t>万円未満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③</a:t>
                      </a:r>
                      <a:r>
                        <a:rPr kumimoji="1" lang="en-US" altLang="ja-JP" sz="1200" dirty="0" smtClean="0"/>
                        <a:t>3,000</a:t>
                      </a:r>
                      <a:r>
                        <a:rPr kumimoji="1" lang="ja-JP" altLang="en-US" sz="1200" dirty="0" smtClean="0"/>
                        <a:t>～</a:t>
                      </a:r>
                      <a:endParaRPr kumimoji="1" lang="en-US" altLang="ja-JP" sz="1200" dirty="0" smtClean="0"/>
                    </a:p>
                    <a:p>
                      <a:pPr algn="ctr">
                        <a:lnSpc>
                          <a:spcPts val="1900"/>
                        </a:lnSpc>
                      </a:pPr>
                      <a:r>
                        <a:rPr kumimoji="1" lang="en-US" altLang="ja-JP" sz="1200" dirty="0" smtClean="0"/>
                        <a:t>5,000</a:t>
                      </a:r>
                      <a:r>
                        <a:rPr kumimoji="1" lang="ja-JP" altLang="en-US" sz="1200" dirty="0" smtClean="0"/>
                        <a:t>万円未満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④</a:t>
                      </a:r>
                      <a:r>
                        <a:rPr kumimoji="1" lang="en-US" altLang="ja-JP" sz="1200" dirty="0" smtClean="0"/>
                        <a:t>5,000</a:t>
                      </a:r>
                      <a:r>
                        <a:rPr kumimoji="1" lang="ja-JP" altLang="en-US" sz="1200" dirty="0" smtClean="0"/>
                        <a:t>～</a:t>
                      </a:r>
                      <a:endParaRPr kumimoji="1" lang="en-US" altLang="ja-JP" sz="1200" dirty="0" smtClean="0"/>
                    </a:p>
                    <a:p>
                      <a:pPr algn="ctr">
                        <a:lnSpc>
                          <a:spcPts val="1900"/>
                        </a:lnSpc>
                      </a:pPr>
                      <a:r>
                        <a:rPr kumimoji="1" lang="ja-JP" altLang="en-US" sz="1200" dirty="0" smtClean="0"/>
                        <a:t>１億円未満</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⑤１億円以上</a:t>
                      </a:r>
                      <a:endParaRPr kumimoji="1" lang="ja-JP" altLang="en-US" sz="1200" b="0" dirty="0">
                        <a:solidFill>
                          <a:schemeClr val="tx1"/>
                        </a:solidFill>
                        <a:latin typeface="+mn-ea"/>
                        <a:ea typeface="+mn-ea"/>
                      </a:endParaRPr>
                    </a:p>
                  </a:txBody>
                  <a:tcPr marL="46523" marR="46523" marT="64008" marB="64008" anchor="ctr"/>
                </a:tc>
                <a:tc>
                  <a:txBody>
                    <a:bodyPr/>
                    <a:lstStyle/>
                    <a:p>
                      <a:pPr algn="ctr">
                        <a:lnSpc>
                          <a:spcPts val="1900"/>
                        </a:lnSpc>
                      </a:pPr>
                      <a:r>
                        <a:rPr kumimoji="1" lang="ja-JP" altLang="en-US" sz="1200" dirty="0" smtClean="0"/>
                        <a:t>計</a:t>
                      </a:r>
                      <a:endParaRPr kumimoji="1" lang="ja-JP" altLang="en-US" sz="1200" b="0" dirty="0">
                        <a:solidFill>
                          <a:schemeClr val="tx1"/>
                        </a:solidFill>
                        <a:latin typeface="+mn-ea"/>
                        <a:ea typeface="+mn-ea"/>
                      </a:endParaRPr>
                    </a:p>
                  </a:txBody>
                  <a:tcPr marL="46523" marR="46523" marT="64008" marB="64008" anchor="ctr"/>
                </a:tc>
                <a:extLst>
                  <a:ext uri="{0D108BD9-81ED-4DB2-BD59-A6C34878D82A}">
                    <a16:rowId xmlns:a16="http://schemas.microsoft.com/office/drawing/2014/main" xmlns="" val="10001"/>
                  </a:ext>
                </a:extLst>
              </a:tr>
              <a:tr h="331354">
                <a:tc rowSpan="5">
                  <a:txBody>
                    <a:bodyPr/>
                    <a:lstStyle/>
                    <a:p>
                      <a:pPr algn="ctr"/>
                      <a:r>
                        <a:rPr kumimoji="1" lang="ja-JP" altLang="en-US" sz="1200" dirty="0" smtClean="0"/>
                        <a:t>面積</a:t>
                      </a:r>
                      <a:endParaRPr kumimoji="1" lang="ja-JP" altLang="en-US" sz="1200" b="0" dirty="0">
                        <a:solidFill>
                          <a:schemeClr val="tx1"/>
                        </a:solidFill>
                        <a:latin typeface="+mn-ea"/>
                        <a:ea typeface="+mn-ea"/>
                      </a:endParaRPr>
                    </a:p>
                  </a:txBody>
                  <a:tcPr marL="93046" marR="93046" marT="64008" marB="64008" vert="eaVert" anchor="ctr"/>
                </a:tc>
                <a:tc>
                  <a:txBody>
                    <a:bodyPr/>
                    <a:lstStyle/>
                    <a:p>
                      <a:pPr algn="l">
                        <a:lnSpc>
                          <a:spcPts val="1600"/>
                        </a:lnSpc>
                      </a:pPr>
                      <a:r>
                        <a:rPr kumimoji="1" lang="ja-JP" altLang="en-US" sz="1200" dirty="0" smtClean="0"/>
                        <a:t>延床</a:t>
                      </a:r>
                      <a:r>
                        <a:rPr kumimoji="1" lang="en-US" altLang="ja-JP" sz="1200" dirty="0" smtClean="0"/>
                        <a:t>50</a:t>
                      </a:r>
                      <a:r>
                        <a:rPr kumimoji="1" lang="ja-JP" altLang="en-US" sz="1200" dirty="0" smtClean="0"/>
                        <a:t>㎡未満</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５６％</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１５％</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７％</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１５％</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８％</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１００％</a:t>
                      </a:r>
                      <a:endParaRPr kumimoji="1" lang="en-US" altLang="ja-JP"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xmlns="" val="10002"/>
                  </a:ext>
                </a:extLst>
              </a:tr>
              <a:tr h="331354">
                <a:tc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50</a:t>
                      </a:r>
                      <a:r>
                        <a:rPr kumimoji="1" lang="ja-JP" altLang="en-US" sz="1200" dirty="0" smtClean="0"/>
                        <a:t>～</a:t>
                      </a:r>
                      <a:r>
                        <a:rPr kumimoji="1" lang="en-US" altLang="ja-JP" sz="1200" dirty="0" smtClean="0"/>
                        <a:t>100</a:t>
                      </a:r>
                      <a:r>
                        <a:rPr kumimoji="1" lang="ja-JP" altLang="en-US" sz="1200" dirty="0" smtClean="0"/>
                        <a:t>㎡未満</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３１％</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１８％</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１５％</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１４％</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２３％</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１００％</a:t>
                      </a:r>
                      <a:endParaRPr kumimoji="1" lang="ja-JP" altLang="en-US"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xmlns="" val="10003"/>
                  </a:ext>
                </a:extLst>
              </a:tr>
              <a:tr h="430589">
                <a:tc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100</a:t>
                      </a:r>
                      <a:r>
                        <a:rPr kumimoji="1" lang="ja-JP" altLang="en-US" sz="1200" dirty="0" smtClean="0"/>
                        <a:t>～</a:t>
                      </a:r>
                      <a:r>
                        <a:rPr kumimoji="1" lang="en-US" altLang="ja-JP" sz="1200" dirty="0" smtClean="0"/>
                        <a:t>200</a:t>
                      </a:r>
                      <a:r>
                        <a:rPr kumimoji="1" lang="ja-JP" altLang="en-US" sz="1200" dirty="0" smtClean="0"/>
                        <a:t>㎡未満</a:t>
                      </a:r>
                      <a:endParaRPr kumimoji="1" lang="en-US" altLang="ja-JP" sz="1200" dirty="0" smtClean="0"/>
                    </a:p>
                    <a:p>
                      <a:pPr algn="l">
                        <a:lnSpc>
                          <a:spcPts val="1600"/>
                        </a:lnSpc>
                      </a:pPr>
                      <a:r>
                        <a:rPr kumimoji="1" lang="ja-JP" altLang="en-US" sz="1200" dirty="0" smtClean="0"/>
                        <a:t>　（客席約</a:t>
                      </a:r>
                      <a:r>
                        <a:rPr kumimoji="1" lang="en-US" altLang="ja-JP" sz="1200" dirty="0" smtClean="0"/>
                        <a:t>65</a:t>
                      </a:r>
                      <a:r>
                        <a:rPr kumimoji="1" lang="ja-JP" altLang="en-US" sz="1200" dirty="0" smtClean="0"/>
                        <a:t>～</a:t>
                      </a:r>
                      <a:r>
                        <a:rPr kumimoji="1" lang="en-US" altLang="ja-JP" sz="1200" dirty="0" smtClean="0"/>
                        <a:t>130</a:t>
                      </a:r>
                      <a:r>
                        <a:rPr kumimoji="1" lang="ja-JP" altLang="en-US" sz="1200" dirty="0" smtClean="0"/>
                        <a:t>㎡相当）</a:t>
                      </a:r>
                      <a:endParaRPr kumimoji="1" lang="ja-JP" altLang="en-US" sz="1200" b="0" dirty="0">
                        <a:solidFill>
                          <a:schemeClr val="tx1"/>
                        </a:solidFill>
                        <a:latin typeface="+mn-ea"/>
                        <a:ea typeface="+mn-ea"/>
                      </a:endParaRPr>
                    </a:p>
                  </a:txBody>
                  <a:tcPr marL="93046" marR="0" marT="64008" marB="64008" anchor="ctr"/>
                </a:tc>
                <a:tc>
                  <a:txBody>
                    <a:bodyPr/>
                    <a:lstStyle/>
                    <a:p>
                      <a:pPr algn="ctr"/>
                      <a:r>
                        <a:rPr kumimoji="1" lang="ja-JP" altLang="en-US" sz="1200" u="none" dirty="0" smtClean="0"/>
                        <a:t>１９％</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１１％</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２０％</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３０％</a:t>
                      </a:r>
                      <a:endParaRPr kumimoji="1" lang="en-US" altLang="ja-JP" sz="1200" b="0" i="0" u="none" dirty="0" smtClean="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２１％</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１００％</a:t>
                      </a:r>
                      <a:endParaRPr kumimoji="1" lang="ja-JP" altLang="en-US"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xmlns="" val="10004"/>
                  </a:ext>
                </a:extLst>
              </a:tr>
              <a:tr h="331354">
                <a:tc vMerge="1">
                  <a:txBody>
                    <a:bodyPr/>
                    <a:lstStyle/>
                    <a:p>
                      <a:pPr algn="ctr"/>
                      <a:endParaRPr kumimoji="1" lang="ja-JP" altLang="en-US" sz="1400" b="0" dirty="0">
                        <a:solidFill>
                          <a:schemeClr val="tx1"/>
                        </a:solidFill>
                        <a:latin typeface="+mn-ea"/>
                        <a:ea typeface="+mn-ea"/>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200</a:t>
                      </a:r>
                      <a:r>
                        <a:rPr kumimoji="1" lang="ja-JP" altLang="en-US" sz="1200" dirty="0" smtClean="0"/>
                        <a:t>～</a:t>
                      </a:r>
                      <a:r>
                        <a:rPr kumimoji="1" lang="en-US" altLang="ja-JP" sz="1200" dirty="0" smtClean="0"/>
                        <a:t>300</a:t>
                      </a:r>
                      <a:r>
                        <a:rPr kumimoji="1" lang="ja-JP" altLang="en-US" sz="1200" dirty="0" smtClean="0"/>
                        <a:t>㎡未満</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１５％</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１３％</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１７％</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１７％</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３７％</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１００％</a:t>
                      </a:r>
                      <a:endParaRPr kumimoji="1" lang="ja-JP" altLang="en-US" sz="1200" b="0" i="0" u="none" dirty="0" smtClean="0">
                        <a:solidFill>
                          <a:schemeClr val="tx1"/>
                        </a:solidFill>
                        <a:latin typeface="+mn-ea"/>
                        <a:ea typeface="+mn-ea"/>
                      </a:endParaRPr>
                    </a:p>
                  </a:txBody>
                  <a:tcPr marL="46523" marR="46523" marT="64008" marB="64008" anchor="ctr"/>
                </a:tc>
                <a:extLst>
                  <a:ext uri="{0D108BD9-81ED-4DB2-BD59-A6C34878D82A}">
                    <a16:rowId xmlns:a16="http://schemas.microsoft.com/office/drawing/2014/main" xmlns="" val="10005"/>
                  </a:ext>
                </a:extLst>
              </a:tr>
              <a:tr h="417436">
                <a:tc vMerge="1">
                  <a:txBody>
                    <a:bodyPr/>
                    <a:lstStyle/>
                    <a:p>
                      <a:pPr algn="ctr"/>
                      <a:endParaRPr kumimoji="1" lang="ja-JP" altLang="en-US" sz="1600" b="0" dirty="0">
                        <a:solidFill>
                          <a:schemeClr val="tx1"/>
                        </a:solidFill>
                        <a:latin typeface="+mn-ea"/>
                        <a:ea typeface="+mn-ea"/>
                      </a:endParaRPr>
                    </a:p>
                  </a:txBody>
                  <a:tcPr marL="93046" marR="93046" marT="64008" marB="64008"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600"/>
                        </a:lnSpc>
                      </a:pPr>
                      <a:r>
                        <a:rPr kumimoji="1" lang="ja-JP" altLang="en-US" sz="1200" dirty="0" smtClean="0"/>
                        <a:t>延床</a:t>
                      </a:r>
                      <a:r>
                        <a:rPr kumimoji="1" lang="en-US" altLang="ja-JP" sz="1200" dirty="0" smtClean="0"/>
                        <a:t>300</a:t>
                      </a:r>
                      <a:r>
                        <a:rPr kumimoji="1" lang="ja-JP" altLang="en-US" sz="1200" dirty="0" smtClean="0"/>
                        <a:t>㎡以上</a:t>
                      </a:r>
                      <a:endParaRPr kumimoji="1" lang="en-US" altLang="ja-JP" sz="1200" b="0" dirty="0" smtClean="0">
                        <a:solidFill>
                          <a:schemeClr val="tx1"/>
                        </a:solidFill>
                        <a:latin typeface="+mn-ea"/>
                        <a:ea typeface="+mn-ea"/>
                      </a:endParaRPr>
                    </a:p>
                  </a:txBody>
                  <a:tcPr marL="93046" marR="93046" marT="64008" marB="64008" anchor="ctr"/>
                </a:tc>
                <a:tc>
                  <a:txBody>
                    <a:bodyPr/>
                    <a:lstStyle/>
                    <a:p>
                      <a:pPr algn="ctr"/>
                      <a:r>
                        <a:rPr kumimoji="1" lang="ja-JP" altLang="en-US" sz="1200" u="none" dirty="0" smtClean="0"/>
                        <a:t>７％</a:t>
                      </a:r>
                      <a:endParaRPr kumimoji="1" lang="ja-JP" altLang="en-US" sz="1200" b="0" i="0" u="none" dirty="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３％</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８％</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２０％</a:t>
                      </a:r>
                      <a:endParaRPr kumimoji="1" lang="en-US" altLang="ja-JP" sz="1200" b="0" i="0" u="none" dirty="0" smtClean="0">
                        <a:solidFill>
                          <a:schemeClr val="tx1"/>
                        </a:solidFill>
                        <a:latin typeface="+mn-ea"/>
                        <a:ea typeface="+mn-ea"/>
                      </a:endParaRPr>
                    </a:p>
                  </a:txBody>
                  <a:tcPr marL="46523" marR="46523" marT="64008" marB="64008" anchor="ctr"/>
                </a:tc>
                <a:tc>
                  <a:txBody>
                    <a:bodyPr/>
                    <a:lstStyle/>
                    <a:p>
                      <a:pPr algn="ctr"/>
                      <a:r>
                        <a:rPr kumimoji="1" lang="ja-JP" altLang="en-US" sz="1200" u="none" dirty="0" smtClean="0"/>
                        <a:t>６１％</a:t>
                      </a:r>
                      <a:endParaRPr kumimoji="1" lang="ja-JP" altLang="en-US" sz="1200" b="0" i="0" u="none" dirty="0">
                        <a:solidFill>
                          <a:schemeClr val="tx1"/>
                        </a:solidFill>
                        <a:latin typeface="+mn-ea"/>
                        <a:ea typeface="+mn-ea"/>
                      </a:endParaRPr>
                    </a:p>
                  </a:txBody>
                  <a:tcPr marL="46523" marR="46523" marT="64008" marB="64008" anchor="ctr">
                    <a:solidFill>
                      <a:schemeClr val="accent6">
                        <a:lumMod val="20000"/>
                        <a:lumOff val="80000"/>
                      </a:schemeClr>
                    </a:solidFill>
                  </a:tcPr>
                </a:tc>
                <a:tc>
                  <a:txBody>
                    <a:bodyPr/>
                    <a:lstStyle/>
                    <a:p>
                      <a:pPr algn="ctr"/>
                      <a:r>
                        <a:rPr kumimoji="1" lang="ja-JP" altLang="en-US" sz="1200" u="none" dirty="0" smtClean="0"/>
                        <a:t>１００％</a:t>
                      </a:r>
                      <a:endParaRPr kumimoji="1" lang="ja-JP" altLang="en-US" sz="1200" b="0" i="0" u="none" dirty="0">
                        <a:solidFill>
                          <a:schemeClr val="tx1"/>
                        </a:solidFill>
                        <a:latin typeface="+mn-ea"/>
                        <a:ea typeface="+mn-ea"/>
                      </a:endParaRPr>
                    </a:p>
                  </a:txBody>
                  <a:tcPr marL="46523" marR="46523" marT="64008" marB="64008" anchor="ctr"/>
                </a:tc>
                <a:extLst>
                  <a:ext uri="{0D108BD9-81ED-4DB2-BD59-A6C34878D82A}">
                    <a16:rowId xmlns:a16="http://schemas.microsoft.com/office/drawing/2014/main" xmlns="" val="10006"/>
                  </a:ext>
                </a:extLst>
              </a:tr>
            </a:tbl>
          </a:graphicData>
        </a:graphic>
      </p:graphicFrame>
      <p:sp>
        <p:nvSpPr>
          <p:cNvPr id="30" name="正方形/長方形 29"/>
          <p:cNvSpPr/>
          <p:nvPr/>
        </p:nvSpPr>
        <p:spPr>
          <a:xfrm>
            <a:off x="87727" y="696144"/>
            <a:ext cx="12600000" cy="230425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800"/>
              </a:lnSpc>
            </a:pPr>
            <a:r>
              <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既存特定飲食提供施設の</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面積については</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・すでに施行及び制度運用されている、神奈川県・兵庫県の受動喫煙防止条例が参考になること</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・両条例においては、飲食店の経営への影響等に配慮し、概ね客席の面積が</a:t>
            </a:r>
            <a:r>
              <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といった</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場合に特例措置を講じていること</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800"/>
              </a:lnSpc>
            </a:pP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などから、</a:t>
            </a:r>
            <a:r>
              <a:rPr lang="ja-JP" altLang="en-US" sz="21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客席面積</a:t>
            </a:r>
            <a:r>
              <a:rPr lang="en-US" altLang="ja-JP"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21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」を要件とする</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6833758" y="8548933"/>
            <a:ext cx="5620065" cy="428131"/>
          </a:xfrm>
          <a:prstGeom prst="rect">
            <a:avLst/>
          </a:prstGeom>
        </p:spPr>
        <p:txBody>
          <a:bodyPr wrap="square">
            <a:spAutoFit/>
          </a:bodyPr>
          <a:lstStyle/>
          <a:p>
            <a:pPr>
              <a:lnSpc>
                <a:spcPts val="1400"/>
              </a:lnSpc>
            </a:pPr>
            <a:r>
              <a:rPr lang="en-US" altLang="ja-JP" sz="1000" dirty="0" smtClean="0">
                <a:latin typeface="+mn-ea"/>
              </a:rPr>
              <a:t>※</a:t>
            </a:r>
            <a:r>
              <a:rPr lang="ja-JP" altLang="en-US" sz="1000" dirty="0">
                <a:latin typeface="+mn-ea"/>
              </a:rPr>
              <a:t> </a:t>
            </a:r>
            <a:r>
              <a:rPr lang="ja-JP" altLang="en-US" sz="1000" dirty="0" smtClean="0">
                <a:latin typeface="+mn-ea"/>
              </a:rPr>
              <a:t>生活衛生関係営業経営実態調査（一般食堂、料理店、中華料理、喫茶店）の調査結果を合算集計</a:t>
            </a:r>
            <a:endParaRPr lang="en-US" altLang="ja-JP" sz="1000" dirty="0" smtClean="0">
              <a:latin typeface="+mn-ea"/>
            </a:endParaRPr>
          </a:p>
          <a:p>
            <a:pPr>
              <a:lnSpc>
                <a:spcPts val="1400"/>
              </a:lnSpc>
            </a:pPr>
            <a:r>
              <a:rPr lang="en-US" altLang="ja-JP" sz="1000" dirty="0">
                <a:latin typeface="+mn-ea"/>
              </a:rPr>
              <a:t>※</a:t>
            </a:r>
            <a:r>
              <a:rPr lang="ja-JP" altLang="en-US" sz="1000" dirty="0">
                <a:latin typeface="+mn-ea"/>
              </a:rPr>
              <a:t>延床面積に対する客席面積の割合は、いくつかの自治体に調査を実施し</a:t>
            </a:r>
            <a:r>
              <a:rPr lang="ja-JP" altLang="en-US" sz="1000" dirty="0" smtClean="0">
                <a:latin typeface="+mn-ea"/>
              </a:rPr>
              <a:t>算出</a:t>
            </a:r>
            <a:endParaRPr lang="en-US" altLang="ja-JP" sz="1000" dirty="0" smtClean="0">
              <a:latin typeface="+mn-ea"/>
            </a:endParaRPr>
          </a:p>
        </p:txBody>
      </p:sp>
      <p:sp>
        <p:nvSpPr>
          <p:cNvPr id="5" name="右矢印 4"/>
          <p:cNvSpPr/>
          <p:nvPr/>
        </p:nvSpPr>
        <p:spPr>
          <a:xfrm rot="862174">
            <a:off x="4366766" y="7249725"/>
            <a:ext cx="5297641" cy="540000"/>
          </a:xfrm>
          <a:prstGeom prst="rightArrow">
            <a:avLst/>
          </a:prstGeom>
          <a:solidFill>
            <a:schemeClr val="accent6">
              <a:lumMod val="20000"/>
              <a:lumOff val="80000"/>
              <a:alpha val="57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8473" y="-6048"/>
            <a:ext cx="12822747"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126000" rIns="91258" bIns="0"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既存特定飲食提供施設の面積要件について</a:t>
            </a:r>
            <a:endPar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8</a:t>
            </a:fld>
            <a:endParaRPr lang="ja-JP" altLang="en-US" dirty="0"/>
          </a:p>
        </p:txBody>
      </p:sp>
      <p:sp>
        <p:nvSpPr>
          <p:cNvPr id="9" name="正方形/長方形 8"/>
          <p:cNvSpPr/>
          <p:nvPr/>
        </p:nvSpPr>
        <p:spPr>
          <a:xfrm>
            <a:off x="185002" y="3504456"/>
            <a:ext cx="12768526" cy="86409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000"/>
              </a:lnSpc>
              <a:spcBef>
                <a:spcPts val="300"/>
              </a:spcBef>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）神奈川県「公共的</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施設における受動喫煙防止</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条例」において、受動喫煙対策の実施が努力義務となる対象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の用に供する床面積から食品の調理の用に供する施設又は設備に係る部分を除いた部分の床面積の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合計が</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㎡以下の飲食店</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兵庫県「受動</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喫煙の防止等に関する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条例」において、店内の全部を喫煙区域とすること等ができる対象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lnSpc>
                <a:spcPts val="2000"/>
              </a:lnSpc>
              <a:spcBef>
                <a:spcPts val="3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客室</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（個室を除く</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面積が</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㎡以下の飲食店</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71953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7923</TotalTime>
  <Words>2146</Words>
  <Application>Microsoft Office PowerPoint</Application>
  <PresentationFormat>A3 297x420 mm</PresentationFormat>
  <Paragraphs>470</Paragraphs>
  <Slides>14</Slides>
  <Notes>4</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参考資料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健康増進法の一部を改正する法律案参考資料</dc:title>
  <dc:creator>takashi</dc:creator>
  <cp:lastModifiedBy>Administrator</cp:lastModifiedBy>
  <cp:revision>568</cp:revision>
  <cp:lastPrinted>2018-08-15T00:13:02Z</cp:lastPrinted>
  <dcterms:modified xsi:type="dcterms:W3CDTF">2018-08-15T06:28:19Z</dcterms:modified>
</cp:coreProperties>
</file>